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rts/chart1.xml" ContentType="application/vnd.openxmlformats-officedocument.drawingml.chart+xml"/>
  <Override PartName="/ppt/theme/themeOverride1.xml" ContentType="application/vnd.openxmlformats-officedocument.themeOverride+xml"/>
  <Override PartName="/ppt/theme/themeOverride2.xml" ContentType="application/vnd.openxmlformats-officedocument.themeOverride+xml"/>
  <Override PartName="/ppt/notesSlides/notesSlide5.xml" ContentType="application/vnd.openxmlformats-officedocument.presentationml.notesSlide+xml"/>
  <Override PartName="/ppt/charts/chart2.xml" ContentType="application/vnd.openxmlformats-officedocument.drawingml.chart+xml"/>
  <Override PartName="/ppt/theme/themeOverride3.xml" ContentType="application/vnd.openxmlformats-officedocument.themeOverride+xml"/>
  <Override PartName="/ppt/charts/chart3.xml" ContentType="application/vnd.openxmlformats-officedocument.drawingml.chart+xml"/>
  <Override PartName="/ppt/theme/themeOverride4.xml" ContentType="application/vnd.openxmlformats-officedocument.themeOverr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5"/>
  </p:notesMasterIdLst>
  <p:sldIdLst>
    <p:sldId id="258" r:id="rId2"/>
    <p:sldId id="358" r:id="rId3"/>
    <p:sldId id="305" r:id="rId4"/>
    <p:sldId id="366" r:id="rId5"/>
    <p:sldId id="367" r:id="rId6"/>
    <p:sldId id="374" r:id="rId7"/>
    <p:sldId id="373" r:id="rId8"/>
    <p:sldId id="307" r:id="rId9"/>
    <p:sldId id="308" r:id="rId10"/>
    <p:sldId id="334" r:id="rId11"/>
    <p:sldId id="365" r:id="rId12"/>
    <p:sldId id="364" r:id="rId13"/>
    <p:sldId id="302" r:id="rId14"/>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30202"/>
    <a:srgbClr val="C00000"/>
    <a:srgbClr val="E0020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9737" autoAdjust="0"/>
    <p:restoredTop sz="87812" autoAdjust="0"/>
  </p:normalViewPr>
  <p:slideViewPr>
    <p:cSldViewPr>
      <p:cViewPr>
        <p:scale>
          <a:sx n="100" d="100"/>
          <a:sy n="100" d="100"/>
        </p:scale>
        <p:origin x="-744" y="120"/>
      </p:cViewPr>
      <p:guideLst>
        <p:guide orient="horz" pos="1671"/>
        <p:guide pos="2867"/>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charts/_rels/chart1.xml.rels><?xml version="1.0" encoding="UTF-8" standalone="yes"?>
<Relationships xmlns="http://schemas.openxmlformats.org/package/2006/relationships"><Relationship Id="rId2" Type="http://schemas.openxmlformats.org/officeDocument/2006/relationships/oleObject" Target="file:///C:\Users\Administrator\Desktop\&#26032;&#24314;%20Microsoft%20Excel%20&#24037;&#20316;&#34920;%20(2).xlsx" TargetMode="External"/><Relationship Id="rId1" Type="http://schemas.openxmlformats.org/officeDocument/2006/relationships/themeOverride" Target="../theme/themeOverride1.xml"/></Relationships>
</file>

<file path=ppt/charts/_rels/chart2.xml.rels><?xml version="1.0" encoding="UTF-8" standalone="yes"?>
<Relationships xmlns="http://schemas.openxmlformats.org/package/2006/relationships"><Relationship Id="rId2" Type="http://schemas.openxmlformats.org/officeDocument/2006/relationships/oleObject" Target="file:///C:\Users\Administrator\Desktop\&#26032;&#24314;%20Microsoft%20Excel%20&#24037;&#20316;&#34920;%20(2).xlsx" TargetMode="External"/><Relationship Id="rId1" Type="http://schemas.openxmlformats.org/officeDocument/2006/relationships/themeOverride" Target="../theme/themeOverride3.xml"/></Relationships>
</file>

<file path=ppt/charts/_rels/chart3.xml.rels><?xml version="1.0" encoding="UTF-8" standalone="yes"?>
<Relationships xmlns="http://schemas.openxmlformats.org/package/2006/relationships"><Relationship Id="rId2" Type="http://schemas.openxmlformats.org/officeDocument/2006/relationships/oleObject" Target="file:///C:\Users\Administrator\Desktop\&#26032;&#24314;%20Microsoft%20Excel%20&#24037;&#20316;&#34920;%20(2).xlsx" TargetMode="External"/><Relationship Id="rId1" Type="http://schemas.openxmlformats.org/officeDocument/2006/relationships/themeOverride" Target="../theme/themeOverride4.xml"/></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zh-CN"/>
  <c:roundedCorners val="1"/>
  <c:style val="2"/>
  <c:clrMapOvr bg1="lt1" tx1="dk1" bg2="lt2" tx2="dk2" accent1="accent1" accent2="accent2" accent3="accent3" accent4="accent4" accent5="accent5" accent6="accent6" hlink="hlink" folHlink="folHlink"/>
  <c:chart>
    <c:autoTitleDeleted val="1"/>
    <c:plotArea>
      <c:layout/>
      <c:barChart>
        <c:barDir val="col"/>
        <c:grouping val="clustered"/>
        <c:varyColors val="1"/>
        <c:ser>
          <c:idx val="1"/>
          <c:order val="0"/>
          <c:spPr>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8100000" scaled="1"/>
              <a:tileRect/>
            </a:gradFill>
          </c:spPr>
          <c:invertIfNegative val="1"/>
          <c:dLbls>
            <c:txPr>
              <a:bodyPr/>
              <a:lstStyle/>
              <a:p>
                <a:pPr>
                  <a:defRPr sz="1200" b="1"/>
                </a:pPr>
                <a:endParaRPr lang="zh-CN"/>
              </a:p>
            </c:txPr>
            <c:dLblPos val="outEnd"/>
            <c:showLegendKey val="1"/>
            <c:showVal val="1"/>
            <c:showCatName val="1"/>
            <c:showSerName val="1"/>
            <c:showPercent val="1"/>
            <c:showBubbleSize val="1"/>
            <c:showLeaderLines val="0"/>
          </c:dLbls>
          <c:cat>
            <c:numRef>
              <c:f>Sheet1!$A$29:$D$29</c:f>
              <c:numCache>
                <c:formatCode>General</c:formatCode>
                <c:ptCount val="4"/>
                <c:pt idx="0">
                  <c:v>2012</c:v>
                </c:pt>
                <c:pt idx="1">
                  <c:v>2013</c:v>
                </c:pt>
                <c:pt idx="2">
                  <c:v>2014</c:v>
                </c:pt>
                <c:pt idx="3">
                  <c:v>2015</c:v>
                </c:pt>
              </c:numCache>
            </c:numRef>
          </c:cat>
          <c:val>
            <c:numRef>
              <c:f>Sheet1!$A$30:$D$30</c:f>
              <c:numCache>
                <c:formatCode>General</c:formatCode>
                <c:ptCount val="4"/>
                <c:pt idx="0">
                  <c:v>7717.56</c:v>
                </c:pt>
                <c:pt idx="1">
                  <c:v>8031.75</c:v>
                </c:pt>
                <c:pt idx="2">
                  <c:v>11524.720000000008</c:v>
                </c:pt>
                <c:pt idx="3">
                  <c:v>27886.74</c:v>
                </c:pt>
              </c:numCache>
            </c:numRef>
          </c:val>
        </c:ser>
        <c:dLbls>
          <c:showLegendKey val="1"/>
          <c:showVal val="1"/>
          <c:showCatName val="1"/>
          <c:showSerName val="1"/>
          <c:showPercent val="1"/>
          <c:showBubbleSize val="1"/>
        </c:dLbls>
        <c:gapWidth val="150"/>
        <c:axId val="192087936"/>
        <c:axId val="192089472"/>
      </c:barChart>
      <c:catAx>
        <c:axId val="192087936"/>
        <c:scaling>
          <c:orientation val="minMax"/>
        </c:scaling>
        <c:delete val="1"/>
        <c:axPos val="b"/>
        <c:numFmt formatCode="General" sourceLinked="1"/>
        <c:majorTickMark val="cross"/>
        <c:minorTickMark val="cross"/>
        <c:tickLblPos val="nextTo"/>
        <c:crossAx val="192089472"/>
        <c:crosses val="autoZero"/>
        <c:auto val="1"/>
        <c:lblAlgn val="ctr"/>
        <c:lblOffset val="100"/>
        <c:noMultiLvlLbl val="1"/>
      </c:catAx>
      <c:valAx>
        <c:axId val="192089472"/>
        <c:scaling>
          <c:orientation val="minMax"/>
        </c:scaling>
        <c:delete val="1"/>
        <c:axPos val="l"/>
        <c:numFmt formatCode="General" sourceLinked="1"/>
        <c:majorTickMark val="cross"/>
        <c:minorTickMark val="cross"/>
        <c:tickLblPos val="nextTo"/>
        <c:crossAx val="192087936"/>
        <c:crosses val="autoZero"/>
        <c:crossBetween val="between"/>
      </c:valAx>
      <c:spPr>
        <a:noFill/>
      </c:spPr>
    </c:plotArea>
    <c:plotVisOnly val="1"/>
    <c:dispBlanksAs val="gap"/>
    <c:showDLblsOverMax val="1"/>
  </c:chart>
  <c:spPr>
    <a:noFill/>
  </c:spPr>
  <c:externalData r:id="rId2">
    <c:autoUpdate val="1"/>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1"/>
  <c:lang val="zh-CN"/>
  <c:roundedCorners val="1"/>
  <c:style val="2"/>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0340512261539694"/>
          <c:y val="2.8425192319058341E-2"/>
          <c:w val="0.89659492563429577"/>
          <c:h val="0.83929753572470112"/>
        </c:manualLayout>
      </c:layout>
      <c:barChart>
        <c:barDir val="col"/>
        <c:grouping val="clustered"/>
        <c:varyColors val="1"/>
        <c:ser>
          <c:idx val="1"/>
          <c:order val="0"/>
          <c:spPr>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8100000" scaled="1"/>
              <a:tileRect/>
            </a:gradFill>
            <a:ln>
              <a:solidFill>
                <a:srgbClr val="FF0000"/>
              </a:solidFill>
            </a:ln>
          </c:spPr>
          <c:invertIfNegative val="1"/>
          <c:dLbls>
            <c:txPr>
              <a:bodyPr/>
              <a:lstStyle/>
              <a:p>
                <a:pPr>
                  <a:defRPr sz="1100" b="1"/>
                </a:pPr>
                <a:endParaRPr lang="zh-CN"/>
              </a:p>
            </c:txPr>
            <c:dLblPos val="outEnd"/>
            <c:showLegendKey val="1"/>
            <c:showVal val="1"/>
            <c:showCatName val="1"/>
            <c:showSerName val="1"/>
            <c:showPercent val="1"/>
            <c:showBubbleSize val="1"/>
            <c:showLeaderLines val="0"/>
          </c:dLbls>
          <c:cat>
            <c:numRef>
              <c:f>Sheet1!$A$2:$G$2</c:f>
              <c:numCache>
                <c:formatCode>General</c:formatCode>
                <c:ptCount val="7"/>
                <c:pt idx="0">
                  <c:v>2009</c:v>
                </c:pt>
                <c:pt idx="1">
                  <c:v>2010</c:v>
                </c:pt>
                <c:pt idx="2">
                  <c:v>2011</c:v>
                </c:pt>
                <c:pt idx="3">
                  <c:v>2012</c:v>
                </c:pt>
                <c:pt idx="4">
                  <c:v>2013</c:v>
                </c:pt>
                <c:pt idx="5">
                  <c:v>2014</c:v>
                </c:pt>
                <c:pt idx="6">
                  <c:v>2015</c:v>
                </c:pt>
              </c:numCache>
            </c:numRef>
          </c:cat>
          <c:val>
            <c:numRef>
              <c:f>Sheet1!$A$3:$G$3</c:f>
              <c:numCache>
                <c:formatCode>General</c:formatCode>
                <c:ptCount val="7"/>
                <c:pt idx="0">
                  <c:v>1.9000000000000001</c:v>
                </c:pt>
                <c:pt idx="1">
                  <c:v>2.14</c:v>
                </c:pt>
                <c:pt idx="2">
                  <c:v>2.15</c:v>
                </c:pt>
                <c:pt idx="3">
                  <c:v>1.7200000000000002</c:v>
                </c:pt>
                <c:pt idx="4">
                  <c:v>1.83</c:v>
                </c:pt>
                <c:pt idx="5">
                  <c:v>2.65</c:v>
                </c:pt>
                <c:pt idx="6">
                  <c:v>14.41</c:v>
                </c:pt>
              </c:numCache>
            </c:numRef>
          </c:val>
        </c:ser>
        <c:dLbls>
          <c:showLegendKey val="0"/>
          <c:showVal val="0"/>
          <c:showCatName val="0"/>
          <c:showSerName val="0"/>
          <c:showPercent val="0"/>
          <c:showBubbleSize val="0"/>
        </c:dLbls>
        <c:gapWidth val="150"/>
        <c:axId val="192501248"/>
        <c:axId val="192502784"/>
      </c:barChart>
      <c:catAx>
        <c:axId val="192501248"/>
        <c:scaling>
          <c:orientation val="minMax"/>
        </c:scaling>
        <c:delete val="1"/>
        <c:axPos val="b"/>
        <c:numFmt formatCode="General" sourceLinked="1"/>
        <c:majorTickMark val="cross"/>
        <c:minorTickMark val="cross"/>
        <c:tickLblPos val="nextTo"/>
        <c:crossAx val="192502784"/>
        <c:crosses val="autoZero"/>
        <c:auto val="1"/>
        <c:lblAlgn val="ctr"/>
        <c:lblOffset val="100"/>
        <c:noMultiLvlLbl val="1"/>
      </c:catAx>
      <c:valAx>
        <c:axId val="192502784"/>
        <c:scaling>
          <c:orientation val="minMax"/>
        </c:scaling>
        <c:delete val="1"/>
        <c:axPos val="l"/>
        <c:numFmt formatCode="General" sourceLinked="1"/>
        <c:majorTickMark val="cross"/>
        <c:minorTickMark val="cross"/>
        <c:tickLblPos val="nextTo"/>
        <c:crossAx val="192501248"/>
        <c:crosses val="autoZero"/>
        <c:crossBetween val="between"/>
      </c:valAx>
      <c:spPr>
        <a:noFill/>
      </c:spPr>
    </c:plotArea>
    <c:plotVisOnly val="1"/>
    <c:dispBlanksAs val="gap"/>
    <c:showDLblsOverMax val="1"/>
  </c:chart>
  <c:spPr>
    <a:noFill/>
    <a:ln>
      <a:noFill/>
    </a:ln>
  </c:spPr>
  <c:externalData r:id="rId2">
    <c:autoUpdate val="1"/>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1"/>
  <c:lang val="zh-CN"/>
  <c:roundedCorners val="1"/>
  <c:style val="2"/>
  <c:clrMapOvr bg1="lt1" tx1="dk1" bg2="lt2" tx2="dk2" accent1="accent1" accent2="accent2" accent3="accent3" accent4="accent4" accent5="accent5" accent6="accent6" hlink="hlink" folHlink="folHlink"/>
  <c:chart>
    <c:autoTitleDeleted val="1"/>
    <c:plotArea>
      <c:layout>
        <c:manualLayout>
          <c:layoutTarget val="inner"/>
          <c:xMode val="edge"/>
          <c:yMode val="edge"/>
          <c:x val="5.8960629921259923E-2"/>
          <c:y val="6.9919072615923034E-2"/>
          <c:w val="0.89745603674540686"/>
          <c:h val="0.8326195683872849"/>
        </c:manualLayout>
      </c:layout>
      <c:barChart>
        <c:barDir val="col"/>
        <c:grouping val="clustered"/>
        <c:varyColors val="1"/>
        <c:ser>
          <c:idx val="1"/>
          <c:order val="0"/>
          <c:spPr>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8100000" scaled="1"/>
              <a:tileRect/>
            </a:gradFill>
          </c:spPr>
          <c:invertIfNegative val="1"/>
          <c:dLbls>
            <c:txPr>
              <a:bodyPr/>
              <a:lstStyle/>
              <a:p>
                <a:pPr>
                  <a:defRPr sz="1100" b="1"/>
                </a:pPr>
                <a:endParaRPr lang="zh-CN"/>
              </a:p>
            </c:txPr>
            <c:dLblPos val="outEnd"/>
            <c:showLegendKey val="1"/>
            <c:showVal val="1"/>
            <c:showCatName val="1"/>
            <c:showSerName val="1"/>
            <c:showPercent val="1"/>
            <c:showBubbleSize val="1"/>
            <c:showLeaderLines val="0"/>
          </c:dLbls>
          <c:cat>
            <c:numRef>
              <c:f>Sheet1!$A$6:$G$6</c:f>
              <c:numCache>
                <c:formatCode>General</c:formatCode>
                <c:ptCount val="7"/>
                <c:pt idx="0">
                  <c:v>2009</c:v>
                </c:pt>
                <c:pt idx="1">
                  <c:v>2010</c:v>
                </c:pt>
                <c:pt idx="2">
                  <c:v>2011</c:v>
                </c:pt>
                <c:pt idx="3">
                  <c:v>2012</c:v>
                </c:pt>
                <c:pt idx="4">
                  <c:v>2013</c:v>
                </c:pt>
                <c:pt idx="5">
                  <c:v>2014</c:v>
                </c:pt>
                <c:pt idx="6">
                  <c:v>2015</c:v>
                </c:pt>
              </c:numCache>
            </c:numRef>
          </c:cat>
          <c:val>
            <c:numRef>
              <c:f>Sheet1!$A$7:$G$7</c:f>
              <c:numCache>
                <c:formatCode>General</c:formatCode>
                <c:ptCount val="7"/>
                <c:pt idx="0">
                  <c:v>0.74000000000000132</c:v>
                </c:pt>
                <c:pt idx="1">
                  <c:v>0.91</c:v>
                </c:pt>
                <c:pt idx="2">
                  <c:v>0.56000000000000005</c:v>
                </c:pt>
                <c:pt idx="3">
                  <c:v>0.17</c:v>
                </c:pt>
                <c:pt idx="4">
                  <c:v>0.21000000000000021</c:v>
                </c:pt>
                <c:pt idx="5">
                  <c:v>0.60000000000000064</c:v>
                </c:pt>
                <c:pt idx="6">
                  <c:v>9.57</c:v>
                </c:pt>
              </c:numCache>
            </c:numRef>
          </c:val>
        </c:ser>
        <c:dLbls>
          <c:showLegendKey val="1"/>
          <c:showVal val="1"/>
          <c:showCatName val="1"/>
          <c:showSerName val="1"/>
          <c:showPercent val="1"/>
          <c:showBubbleSize val="1"/>
        </c:dLbls>
        <c:gapWidth val="150"/>
        <c:axId val="192544128"/>
        <c:axId val="192877696"/>
      </c:barChart>
      <c:catAx>
        <c:axId val="192544128"/>
        <c:scaling>
          <c:orientation val="minMax"/>
        </c:scaling>
        <c:delete val="1"/>
        <c:axPos val="b"/>
        <c:numFmt formatCode="General" sourceLinked="1"/>
        <c:majorTickMark val="cross"/>
        <c:minorTickMark val="cross"/>
        <c:tickLblPos val="nextTo"/>
        <c:crossAx val="192877696"/>
        <c:crosses val="autoZero"/>
        <c:auto val="1"/>
        <c:lblAlgn val="ctr"/>
        <c:lblOffset val="100"/>
        <c:noMultiLvlLbl val="1"/>
      </c:catAx>
      <c:valAx>
        <c:axId val="192877696"/>
        <c:scaling>
          <c:orientation val="minMax"/>
        </c:scaling>
        <c:delete val="1"/>
        <c:axPos val="l"/>
        <c:numFmt formatCode="General" sourceLinked="1"/>
        <c:majorTickMark val="cross"/>
        <c:minorTickMark val="cross"/>
        <c:tickLblPos val="nextTo"/>
        <c:crossAx val="192544128"/>
        <c:crosses val="autoZero"/>
        <c:crossBetween val="between"/>
      </c:valAx>
      <c:spPr>
        <a:noFill/>
      </c:spPr>
    </c:plotArea>
    <c:plotVisOnly val="1"/>
    <c:dispBlanksAs val="gap"/>
    <c:showDLblsOverMax val="1"/>
  </c:chart>
  <c:spPr>
    <a:noFill/>
  </c:spPr>
  <c:externalData r:id="rId2">
    <c:autoUpdate val="1"/>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708D4C8-3581-5E48-B3F6-52CF20067563}" type="datetimeFigureOut">
              <a:rPr kumimoji="1" lang="zh-CN" altLang="en-US" smtClean="0"/>
              <a:pPr/>
              <a:t>2016/10/10</a:t>
            </a:fld>
            <a:endParaRPr kumimoji="1"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kumimoji="1" lang="zh-CN" altLang="en-US" smtClean="0"/>
              <a:t>单击此处编辑母版文本样式</a:t>
            </a:r>
          </a:p>
          <a:p>
            <a:pPr lvl="1"/>
            <a:r>
              <a:rPr kumimoji="1" lang="zh-CN" altLang="en-US" smtClean="0"/>
              <a:t>二级</a:t>
            </a:r>
          </a:p>
          <a:p>
            <a:pPr lvl="2"/>
            <a:r>
              <a:rPr kumimoji="1" lang="zh-CN" altLang="en-US" smtClean="0"/>
              <a:t>三级</a:t>
            </a:r>
          </a:p>
          <a:p>
            <a:pPr lvl="3"/>
            <a:r>
              <a:rPr kumimoji="1" lang="zh-CN" altLang="en-US" smtClean="0"/>
              <a:t>四级</a:t>
            </a:r>
          </a:p>
          <a:p>
            <a:pPr lvl="4"/>
            <a:r>
              <a:rPr kumimoji="1" lang="zh-CN" altLang="en-US" smtClean="0"/>
              <a:t>五级</a:t>
            </a:r>
            <a:endParaRPr kumimoji="1"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zh-CN" altLang="en-US"/>
          </a:p>
        </p:txBody>
      </p:sp>
      <p:sp>
        <p:nvSpPr>
          <p:cNvPr id="7" name="幻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2F220F2-915F-F543-A94B-F890E4470F17}" type="slidenum">
              <a:rPr kumimoji="1" lang="zh-CN" altLang="en-US" smtClean="0"/>
              <a:pPr/>
              <a:t>‹#›</a:t>
            </a:fld>
            <a:endParaRPr kumimoji="1" lang="zh-CN" altLang="en-US"/>
          </a:p>
        </p:txBody>
      </p:sp>
    </p:spTree>
    <p:extLst>
      <p:ext uri="{BB962C8B-B14F-4D97-AF65-F5344CB8AC3E}">
        <p14:creationId xmlns:p14="http://schemas.microsoft.com/office/powerpoint/2010/main" val="688678782"/>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slide" Target="../slides/slide4.xml"/><Relationship Id="rId2" Type="http://schemas.openxmlformats.org/officeDocument/2006/relationships/notesMaster" Target="../notesMasters/notesMaster1.xml"/><Relationship Id="rId1" Type="http://schemas.openxmlformats.org/officeDocument/2006/relationships/themeOverride" Target="../theme/themeOverride2.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F2F220F2-915F-F543-A94B-F890E4470F17}" type="slidenum">
              <a:rPr kumimoji="1" lang="zh-CN" altLang="en-US" smtClean="0"/>
              <a:pPr/>
              <a:t>1</a:t>
            </a:fld>
            <a:endParaRPr kumimoji="1"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zh-CN" altLang="en-US" dirty="0" smtClean="0"/>
              <a:t>这是我们用户在不同的平台上的活跃度情况</a:t>
            </a:r>
            <a:endParaRPr lang="zh-CN" altLang="en-US" dirty="0"/>
          </a:p>
        </p:txBody>
      </p:sp>
      <p:sp>
        <p:nvSpPr>
          <p:cNvPr id="4" name="灯片编号占位符 3"/>
          <p:cNvSpPr>
            <a:spLocks noGrp="1"/>
          </p:cNvSpPr>
          <p:nvPr>
            <p:ph type="sldNum" sz="quarter" idx="10"/>
          </p:nvPr>
        </p:nvSpPr>
        <p:spPr/>
        <p:txBody>
          <a:bodyPr/>
          <a:lstStyle/>
          <a:p>
            <a:fld id="{F2F220F2-915F-F543-A94B-F890E4470F17}" type="slidenum">
              <a:rPr kumimoji="1" lang="zh-CN" altLang="en-US" smtClean="0"/>
              <a:pPr/>
              <a:t>10</a:t>
            </a:fld>
            <a:endParaRPr kumimoji="1"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F2F220F2-915F-F543-A94B-F890E4470F17}" type="slidenum">
              <a:rPr kumimoji="1" lang="zh-CN" altLang="en-US" smtClean="0"/>
              <a:pPr/>
              <a:t>11</a:t>
            </a:fld>
            <a:endParaRPr kumimoji="1"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F2F220F2-915F-F543-A94B-F890E4470F17}" type="slidenum">
              <a:rPr kumimoji="1" lang="zh-CN" altLang="en-US" smtClean="0"/>
              <a:pPr/>
              <a:t>12</a:t>
            </a:fld>
            <a:endParaRPr kumimoji="1"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en-US" altLang="zh-CN" sz="1200" dirty="0" smtClean="0">
              <a:latin typeface="微软雅黑" charset="0"/>
              <a:ea typeface="微软雅黑" charset="0"/>
              <a:sym typeface="+mn-ea"/>
            </a:endParaRPr>
          </a:p>
        </p:txBody>
      </p:sp>
      <p:sp>
        <p:nvSpPr>
          <p:cNvPr id="4" name="灯片编号占位符 3"/>
          <p:cNvSpPr>
            <a:spLocks noGrp="1"/>
          </p:cNvSpPr>
          <p:nvPr>
            <p:ph type="sldNum" sz="quarter" idx="10"/>
          </p:nvPr>
        </p:nvSpPr>
        <p:spPr/>
        <p:txBody>
          <a:bodyPr/>
          <a:lstStyle/>
          <a:p>
            <a:fld id="{F2F220F2-915F-F543-A94B-F890E4470F17}" type="slidenum">
              <a:rPr kumimoji="1" lang="zh-CN" altLang="en-US" smtClean="0"/>
              <a:pPr/>
              <a:t>2</a:t>
            </a:fld>
            <a:endParaRPr kumimoji="1"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F2F220F2-915F-F543-A94B-F890E4470F17}" type="slidenum">
              <a:rPr kumimoji="1" lang="zh-CN" altLang="en-US" smtClean="0"/>
              <a:pPr/>
              <a:t>3</a:t>
            </a:fld>
            <a:endParaRPr kumimoji="1"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26626" name="幻灯片图像占位符 1"/>
          <p:cNvSpPr>
            <a:spLocks noGrp="1" noRot="1" noChangeAspect="1" noTextEdit="1"/>
          </p:cNvSpPr>
          <p:nvPr>
            <p:ph type="sldImg"/>
          </p:nvPr>
        </p:nvSpPr>
        <p:spPr/>
      </p:sp>
      <p:sp>
        <p:nvSpPr>
          <p:cNvPr id="26627" name="备注占位符 2"/>
          <p:cNvSpPr>
            <a:spLocks noGrp="1"/>
          </p:cNvSpPr>
          <p:nvPr>
            <p:ph type="body" idx="1"/>
          </p:nvPr>
        </p:nvSpPr>
        <p:spPr>
          <a:xfrm>
            <a:off x="685800" y="4400550"/>
            <a:ext cx="5486400" cy="3600450"/>
          </a:xfrm>
          <a:noFill/>
          <a:ln/>
        </p:spPr>
        <p:txBody>
          <a:bodyPr/>
          <a:lstStyle/>
          <a:p>
            <a:pPr marL="285750" indent="-285750">
              <a:lnSpc>
                <a:spcPct val="110000"/>
              </a:lnSpc>
              <a:buFont typeface="Wingdings" pitchFamily="2" charset="2"/>
              <a:buChar char="l"/>
            </a:pPr>
            <a:endParaRPr lang="zh-CN" altLang="en-US" dirty="0" smtClean="0"/>
          </a:p>
        </p:txBody>
      </p:sp>
      <p:sp>
        <p:nvSpPr>
          <p:cNvPr id="26628" name="灯片编号占位符 3"/>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eaLnBrk="1" hangingPunct="1"/>
            <a:fld id="{0DCA876E-D74D-4317-8B37-8B5C247393A4}" type="slidenum">
              <a:rPr lang="zh-CN" altLang="en-US" sz="1200" b="0">
                <a:solidFill>
                  <a:schemeClr val="tx1"/>
                </a:solidFill>
                <a:ea typeface="宋体" pitchFamily="2" charset="-122"/>
              </a:rPr>
              <a:pPr algn="r" eaLnBrk="1" hangingPunct="1"/>
              <a:t>4</a:t>
            </a:fld>
            <a:endParaRPr lang="en-US" altLang="zh-CN" sz="1200" b="0">
              <a:solidFill>
                <a:schemeClr val="tx1"/>
              </a:solidFill>
              <a:ea typeface="宋体" pitchFamily="2" charset="-122"/>
            </a:endParaRPr>
          </a:p>
        </p:txBody>
      </p:sp>
    </p:spTree>
  </p:cSld>
  <p:clrMapOvr>
    <a:overrideClrMapping bg1="lt1" tx1="dk1" bg2="lt2" tx2="dk2" accent1="accent1" accent2="accent2" accent3="accent3" accent4="accent4" accent5="accent5" accent6="accent6" hlink="hlink" folHlink="folHlink"/>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F2F220F2-915F-F543-A94B-F890E4470F17}" type="slidenum">
              <a:rPr kumimoji="1" lang="zh-CN" altLang="en-US" smtClean="0"/>
              <a:pPr/>
              <a:t>5</a:t>
            </a:fld>
            <a:endParaRPr kumimoji="1"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dirty="0" smtClean="0"/>
              <a:t>我们的收入目前可以简单分为三大块</a:t>
            </a:r>
            <a:endParaRPr lang="zh-CN" altLang="en-US" dirty="0"/>
          </a:p>
        </p:txBody>
      </p:sp>
      <p:sp>
        <p:nvSpPr>
          <p:cNvPr id="4" name="灯片编号占位符 3"/>
          <p:cNvSpPr>
            <a:spLocks noGrp="1"/>
          </p:cNvSpPr>
          <p:nvPr>
            <p:ph type="sldNum" sz="quarter" idx="5"/>
          </p:nvPr>
        </p:nvSpPr>
        <p:spPr/>
        <p:txBody>
          <a:bodyPr/>
          <a:lstStyle/>
          <a:p>
            <a:fld id="{F2F220F2-915F-F543-A94B-F890E4470F17}" type="slidenum">
              <a:rPr kumimoji="1" lang="zh-CN" altLang="en-US" smtClean="0"/>
              <a:pPr/>
              <a:t>6</a:t>
            </a:fld>
            <a:endParaRPr kumimoji="1"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zh-CN" altLang="en-US" dirty="0" smtClean="0"/>
              <a:t>经过这些年的发展，公司在业内具有一定的影响力，这得益于公司拥有广泛的合作机构、庞大的用量、专业的数据平台，在机构合作方面，我们和</a:t>
            </a:r>
            <a:r>
              <a:rPr lang="en-US" altLang="zh-CN" dirty="0" smtClean="0"/>
              <a:t>99%</a:t>
            </a:r>
            <a:r>
              <a:rPr lang="zh-CN" altLang="en-US" dirty="0" smtClean="0"/>
              <a:t>的证券公司开展合作，覆盖</a:t>
            </a:r>
            <a:r>
              <a:rPr lang="en-US" altLang="zh-CN" dirty="0" smtClean="0"/>
              <a:t>3200</a:t>
            </a:r>
            <a:r>
              <a:rPr lang="zh-CN" altLang="en-US" dirty="0" smtClean="0"/>
              <a:t>家证券营业部，与</a:t>
            </a:r>
            <a:r>
              <a:rPr lang="en-US" altLang="zh-CN" dirty="0" smtClean="0"/>
              <a:t>90%</a:t>
            </a:r>
            <a:r>
              <a:rPr lang="zh-CN" altLang="en-US" dirty="0" smtClean="0"/>
              <a:t>以上的基金公司开展深度合作，</a:t>
            </a:r>
            <a:r>
              <a:rPr lang="en-US" altLang="zh-CN" dirty="0" smtClean="0"/>
              <a:t>80%</a:t>
            </a:r>
            <a:r>
              <a:rPr lang="zh-CN" altLang="en-US" dirty="0" smtClean="0"/>
              <a:t>证券媒体开展资源共享合作。在用户方面，</a:t>
            </a:r>
            <a:r>
              <a:rPr lang="en-US" altLang="zh-CN" dirty="0" smtClean="0"/>
              <a:t>2015</a:t>
            </a:r>
            <a:r>
              <a:rPr lang="zh-CN" altLang="en-US" dirty="0" smtClean="0"/>
              <a:t>年底我们拥有注册用户超过</a:t>
            </a:r>
            <a:r>
              <a:rPr lang="en-US" altLang="zh-CN" dirty="0" smtClean="0"/>
              <a:t>31,452</a:t>
            </a:r>
            <a:r>
              <a:rPr lang="zh-CN" altLang="en-US" dirty="0" smtClean="0"/>
              <a:t>万人其中移动端超过</a:t>
            </a:r>
            <a:r>
              <a:rPr lang="en-US" altLang="zh-CN" dirty="0" smtClean="0"/>
              <a:t>1</a:t>
            </a:r>
            <a:r>
              <a:rPr lang="zh-CN" altLang="en-US" dirty="0" smtClean="0"/>
              <a:t>个亿；在数据平台方面，我们拥有超过</a:t>
            </a:r>
            <a:r>
              <a:rPr lang="en-US" altLang="zh-CN" dirty="0" smtClean="0"/>
              <a:t>5</a:t>
            </a:r>
            <a:r>
              <a:rPr lang="zh-CN" altLang="en-US" dirty="0" smtClean="0"/>
              <a:t>万个</a:t>
            </a:r>
            <a:r>
              <a:rPr lang="en-US" altLang="zh-CN" dirty="0" err="1" smtClean="0"/>
              <a:t>iFind</a:t>
            </a:r>
            <a:r>
              <a:rPr lang="zh-CN" altLang="en-US" dirty="0" smtClean="0"/>
              <a:t>用户，这些用户也包括咱们政府监管部门，尤其是金融监管部门大都使用我们这个数据平台，对行业发展进行监测，在制定行业发展政策的时候，我们的</a:t>
            </a:r>
            <a:r>
              <a:rPr lang="en-US" altLang="zh-CN" dirty="0" err="1" smtClean="0"/>
              <a:t>ifind</a:t>
            </a:r>
            <a:r>
              <a:rPr lang="zh-CN" altLang="en-US" dirty="0" smtClean="0"/>
              <a:t>数据平台往往都能提供一些数据支撑。</a:t>
            </a:r>
            <a:endParaRPr lang="zh-CN" altLang="en-US" dirty="0"/>
          </a:p>
        </p:txBody>
      </p:sp>
      <p:sp>
        <p:nvSpPr>
          <p:cNvPr id="4" name="灯片编号占位符 3"/>
          <p:cNvSpPr>
            <a:spLocks noGrp="1"/>
          </p:cNvSpPr>
          <p:nvPr>
            <p:ph type="sldNum" sz="quarter" idx="10"/>
          </p:nvPr>
        </p:nvSpPr>
        <p:spPr/>
        <p:txBody>
          <a:bodyPr/>
          <a:lstStyle/>
          <a:p>
            <a:fld id="{F2F220F2-915F-F543-A94B-F890E4470F17}" type="slidenum">
              <a:rPr kumimoji="1" lang="zh-CN" altLang="en-US" smtClean="0"/>
              <a:pPr/>
              <a:t>7</a:t>
            </a:fld>
            <a:endParaRPr kumimoji="1"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zh-CN" altLang="en-US" dirty="0" smtClean="0"/>
              <a:t>经过这些年的发展，公司在业内拥有较为齐全的产品线及完整的产业链布局，我们致力于打造互联网金融信息服务生态圈，这个生态圈内有我们服务的各类机构和个人投资者，以及各类外部服务机构，诸如投顾、媒体等；那么我们是怎么去实现的呢？我们从以下几个方面去实现，我们通过给各类用户提供不同类型的软件产品，为他们提供形式多样的投资服务内容和搜索服务，同时在技术端提供强有力的技术支撑、技术分析工具等，并通过各种论坛活动来提升用户的活跃度来实现我们这个平台用户的活跃等等。</a:t>
            </a:r>
            <a:endParaRPr lang="zh-CN" altLang="en-US" dirty="0"/>
          </a:p>
        </p:txBody>
      </p:sp>
      <p:sp>
        <p:nvSpPr>
          <p:cNvPr id="4" name="灯片编号占位符 3"/>
          <p:cNvSpPr>
            <a:spLocks noGrp="1"/>
          </p:cNvSpPr>
          <p:nvPr>
            <p:ph type="sldNum" sz="quarter" idx="10"/>
          </p:nvPr>
        </p:nvSpPr>
        <p:spPr/>
        <p:txBody>
          <a:bodyPr/>
          <a:lstStyle/>
          <a:p>
            <a:fld id="{F2F220F2-915F-F543-A94B-F890E4470F17}" type="slidenum">
              <a:rPr kumimoji="1" lang="zh-CN" altLang="en-US" smtClean="0"/>
              <a:pPr/>
              <a:t>8</a:t>
            </a:fld>
            <a:endParaRPr kumimoji="1"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zh-CN" altLang="en-US" dirty="0" smtClean="0"/>
              <a:t>上面介绍了公司的一些业务情况，下面简单介绍下公司用户的情况，我们简单把公司的用户分为两大类，一类是个人投资者用户，另一类是机构投资者用户，从图上看，外围的灰色的一圈，是我们针对不同用提供不同的产品和服务，实现用户分层，可以提供一些精准的服务。</a:t>
            </a:r>
            <a:endParaRPr lang="zh-CN" altLang="en-US" dirty="0"/>
          </a:p>
        </p:txBody>
      </p:sp>
      <p:sp>
        <p:nvSpPr>
          <p:cNvPr id="4" name="灯片编号占位符 3"/>
          <p:cNvSpPr>
            <a:spLocks noGrp="1"/>
          </p:cNvSpPr>
          <p:nvPr>
            <p:ph type="sldNum" sz="quarter" idx="10"/>
          </p:nvPr>
        </p:nvSpPr>
        <p:spPr/>
        <p:txBody>
          <a:bodyPr/>
          <a:lstStyle/>
          <a:p>
            <a:fld id="{F2F220F2-915F-F543-A94B-F890E4470F17}" type="slidenum">
              <a:rPr kumimoji="1" lang="zh-CN" altLang="en-US" smtClean="0"/>
              <a:pPr/>
              <a:t>9</a:t>
            </a:fld>
            <a:endParaRPr kumimoji="1"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E6E85B91-315F-4310-B8BC-6BD9BC34D88D}" type="datetimeFigureOut">
              <a:rPr lang="zh-CN" altLang="en-US" smtClean="0"/>
              <a:pPr/>
              <a:t>2016/10/10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787B825-453C-47CE-84D4-F895D6CC5493}"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200151"/>
            <a:ext cx="8229600" cy="3394472"/>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E6E85B91-315F-4310-B8BC-6BD9BC34D88D}" type="datetimeFigureOut">
              <a:rPr lang="zh-CN" altLang="en-US" smtClean="0"/>
              <a:pPr/>
              <a:t>2016/10/10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787B825-453C-47CE-84D4-F895D6CC5493}"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979"/>
            <a:ext cx="6019800" cy="4388644"/>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E6E85B91-315F-4310-B8BC-6BD9BC34D88D}" type="datetimeFigureOut">
              <a:rPr lang="zh-CN" altLang="en-US" smtClean="0"/>
              <a:pPr/>
              <a:t>2016/10/10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787B825-453C-47CE-84D4-F895D6CC5493}" type="slidenum">
              <a:rPr lang="zh-CN" altLang="en-US" smtClean="0"/>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幻灯片">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a:prstGeom prst="rect">
            <a:avLst/>
          </a:prstGeom>
        </p:spPr>
        <p:txBody>
          <a:bodyPr/>
          <a:lstStyle>
            <a:lvl1pPr>
              <a:defRPr b="1">
                <a:solidFill>
                  <a:schemeClr val="bg1">
                    <a:lumMod val="95000"/>
                  </a:schemeClr>
                </a:solidFill>
                <a:latin typeface="微软雅黑" pitchFamily="34" charset="-122"/>
                <a:ea typeface="微软雅黑" pitchFamily="34" charset="-122"/>
              </a:defRPr>
            </a:lvl1p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fld id="{7887BCF0-8DD4-4B45-A210-311992FCB156}" type="datetimeFigureOut">
              <a:rPr lang="zh-CN" altLang="en-US"/>
              <a:pPr>
                <a:defRPr/>
              </a:pPr>
              <a:t>2016/10/10</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8AFE5874-F701-46D0-AE91-1FBA9414FCB8}" type="slidenum">
              <a:rPr lang="zh-CN" altLang="en-US"/>
              <a:pPr>
                <a:defRPr/>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200151"/>
            <a:ext cx="8229600" cy="3394472"/>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E6E85B91-315F-4310-B8BC-6BD9BC34D88D}" type="datetimeFigureOut">
              <a:rPr lang="zh-CN" altLang="en-US" smtClean="0"/>
              <a:pPr/>
              <a:t>2016/10/10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787B825-453C-47CE-84D4-F895D6CC5493}"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a:prstGeom prst="rect">
            <a:avLst/>
          </a:prstGeo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E6E85B91-315F-4310-B8BC-6BD9BC34D88D}" type="datetimeFigureOut">
              <a:rPr lang="zh-CN" altLang="en-US" smtClean="0"/>
              <a:pPr/>
              <a:t>2016/10/10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787B825-453C-47CE-84D4-F895D6CC5493}"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1"/>
            <a:ext cx="4038600" cy="3394472"/>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151"/>
            <a:ext cx="4038600" cy="3394472"/>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E6E85B91-315F-4310-B8BC-6BD9BC34D88D}" type="datetimeFigureOut">
              <a:rPr lang="zh-CN" altLang="en-US" smtClean="0"/>
              <a:pPr/>
              <a:t>2016/10/10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787B825-453C-47CE-84D4-F895D6CC5493}"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E6E85B91-315F-4310-B8BC-6BD9BC34D88D}" type="datetimeFigureOut">
              <a:rPr lang="zh-CN" altLang="en-US" smtClean="0"/>
              <a:pPr/>
              <a:t>2016/10/10</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787B825-453C-47CE-84D4-F895D6CC5493}"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E6E85B91-315F-4310-B8BC-6BD9BC34D88D}" type="datetimeFigureOut">
              <a:rPr lang="zh-CN" altLang="en-US" smtClean="0"/>
              <a:pPr/>
              <a:t>2016/10/10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787B825-453C-47CE-84D4-F895D6CC5493}"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blipFill dpi="0" rotWithShape="1">
          <a:blip r:embed="rId2" cstate="print"/>
          <a:srcRect/>
          <a:stretch>
            <a:fillRect/>
          </a:stretch>
        </a:blip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E6E85B91-315F-4310-B8BC-6BD9BC34D88D}" type="datetimeFigureOut">
              <a:rPr lang="zh-CN" altLang="en-US" smtClean="0"/>
              <a:pPr/>
              <a:t>2016/10/10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787B825-453C-47CE-84D4-F895D6CC5493}"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E6E85B91-315F-4310-B8BC-6BD9BC34D88D}" type="datetimeFigureOut">
              <a:rPr lang="zh-CN" altLang="en-US" smtClean="0"/>
              <a:pPr/>
              <a:t>2016/10/10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787B825-453C-47CE-84D4-F895D6CC5493}"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E6E85B91-315F-4310-B8BC-6BD9BC34D88D}" type="datetimeFigureOut">
              <a:rPr lang="zh-CN" altLang="en-US" smtClean="0"/>
              <a:pPr/>
              <a:t>2016/10/10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787B825-453C-47CE-84D4-F895D6CC5493}"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cstate="print"/>
          <a:srcRect/>
          <a:stretch>
            <a:fillRect/>
          </a:stretch>
        </a:blipFill>
        <a:effectLst/>
      </p:bgPr>
    </p:bg>
    <p:spTree>
      <p:nvGrpSpPr>
        <p:cNvPr id="1" name=""/>
        <p:cNvGrpSpPr/>
        <p:nvPr/>
      </p:nvGrpSpPr>
      <p:grpSpPr>
        <a:xfrm>
          <a:off x="0" y="0"/>
          <a:ext cx="0" cy="0"/>
          <a:chOff x="0" y="0"/>
          <a:chExt cx="0" cy="0"/>
        </a:xfrm>
      </p:grpSpPr>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E6E85B91-315F-4310-B8BC-6BD9BC34D88D}" type="datetimeFigureOut">
              <a:rPr lang="zh-CN" altLang="en-US" smtClean="0"/>
              <a:pPr/>
              <a:t>2016/10/10</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5787B825-453C-47CE-84D4-F895D6CC5493}"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10.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2.xml"/><Relationship Id="rId1" Type="http://schemas.openxmlformats.org/officeDocument/2006/relationships/slideLayout" Target="../slideLayouts/slideLayout6.xml"/><Relationship Id="rId4" Type="http://schemas.openxmlformats.org/officeDocument/2006/relationships/image" Target="../media/image16.png"/></Relationships>
</file>

<file path=ppt/slides/_rels/slide13.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image" Target="../media/image12.pn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chart" Target="../charts/chart1.xml"/><Relationship Id="rId5" Type="http://schemas.openxmlformats.org/officeDocument/2006/relationships/image" Target="../media/image11.jpeg"/><Relationship Id="rId4" Type="http://schemas.openxmlformats.org/officeDocument/2006/relationships/image" Target="../media/image10.jpeg"/></Relationships>
</file>

<file path=ppt/slides/_rels/slide5.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5.xml"/><Relationship Id="rId1" Type="http://schemas.openxmlformats.org/officeDocument/2006/relationships/slideLayout" Target="../slideLayouts/slideLayout7.xml"/><Relationship Id="rId5" Type="http://schemas.openxmlformats.org/officeDocument/2006/relationships/image" Target="../media/image13.png"/><Relationship Id="rId4" Type="http://schemas.openxmlformats.org/officeDocument/2006/relationships/chart" Target="../charts/char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sp>
        <p:nvSpPr>
          <p:cNvPr id="3" name="TextBox 2"/>
          <p:cNvSpPr txBox="1">
            <a:spLocks noChangeArrowheads="1"/>
          </p:cNvSpPr>
          <p:nvPr/>
        </p:nvSpPr>
        <p:spPr bwMode="auto">
          <a:xfrm>
            <a:off x="-900990" y="1851670"/>
            <a:ext cx="10808346" cy="1353185"/>
          </a:xfrm>
          <a:prstGeom prst="rect">
            <a:avLst/>
          </a:prstGeom>
          <a:noFill/>
          <a:ln>
            <a:noFill/>
          </a:ln>
          <a:effectLst>
            <a:reflection blurRad="6350" stA="52000" endA="300" endPos="35000" dir="5400000" sy="-100000" algn="bl" rotWithShape="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sz="4000" b="1" dirty="0" smtClean="0">
                <a:solidFill>
                  <a:srgbClr val="C00000"/>
                </a:solidFill>
                <a:latin typeface="微软雅黑"/>
                <a:ea typeface="微软雅黑"/>
                <a:cs typeface="微软雅黑"/>
              </a:rPr>
              <a:t>国内领先的</a:t>
            </a:r>
            <a:endParaRPr lang="en-US" altLang="zh-CN" sz="4000" b="1" dirty="0" smtClean="0">
              <a:solidFill>
                <a:srgbClr val="C00000"/>
              </a:solidFill>
              <a:latin typeface="微软雅黑"/>
              <a:ea typeface="微软雅黑"/>
              <a:cs typeface="微软雅黑"/>
            </a:endParaRPr>
          </a:p>
          <a:p>
            <a:pPr algn="ctr" eaLnBrk="1" hangingPunct="1"/>
            <a:r>
              <a:rPr lang="zh-CN" altLang="zh-CN" sz="4000" b="1" dirty="0" smtClean="0">
                <a:solidFill>
                  <a:srgbClr val="C00000"/>
                </a:solidFill>
                <a:latin typeface="微软雅黑"/>
                <a:ea typeface="微软雅黑"/>
                <a:cs typeface="微软雅黑"/>
              </a:rPr>
              <a:t>综合</a:t>
            </a:r>
            <a:r>
              <a:rPr lang="zh-CN" altLang="zh-CN" sz="4000" b="1" dirty="0">
                <a:solidFill>
                  <a:srgbClr val="C00000"/>
                </a:solidFill>
                <a:latin typeface="微软雅黑"/>
                <a:ea typeface="微软雅黑"/>
                <a:cs typeface="微软雅黑"/>
              </a:rPr>
              <a:t>金融信息服务</a:t>
            </a:r>
            <a:r>
              <a:rPr lang="zh-CN" altLang="zh-CN" sz="4000" b="1" dirty="0" smtClean="0">
                <a:solidFill>
                  <a:srgbClr val="C00000"/>
                </a:solidFill>
                <a:latin typeface="微软雅黑"/>
                <a:ea typeface="微软雅黑"/>
                <a:cs typeface="微软雅黑"/>
              </a:rPr>
              <a:t>平台</a:t>
            </a:r>
            <a:endParaRPr lang="zh-CN" altLang="zh-CN" sz="4000" b="1" dirty="0">
              <a:solidFill>
                <a:srgbClr val="C00000"/>
              </a:solidFill>
              <a:latin typeface="微软雅黑"/>
              <a:ea typeface="微软雅黑"/>
              <a:cs typeface="微软雅黑"/>
            </a:endParaRPr>
          </a:p>
        </p:txBody>
      </p:sp>
      <p:pic>
        <p:nvPicPr>
          <p:cNvPr id="6" name="图片 5" descr="截图20160420160942"/>
          <p:cNvPicPr>
            <a:picLocks noChangeAspect="1"/>
          </p:cNvPicPr>
          <p:nvPr/>
        </p:nvPicPr>
        <p:blipFill>
          <a:blip r:embed="rId4"/>
          <a:stretch>
            <a:fillRect/>
          </a:stretch>
        </p:blipFill>
        <p:spPr>
          <a:xfrm>
            <a:off x="0" y="339725"/>
            <a:ext cx="5314315" cy="590550"/>
          </a:xfrm>
          <a:prstGeom prst="rect">
            <a:avLst/>
          </a:prstGeom>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t="-1000" b="-1000"/>
          </a:stretch>
        </a:blipFill>
        <a:effectLst/>
      </p:bgPr>
    </p:bg>
    <p:spTree>
      <p:nvGrpSpPr>
        <p:cNvPr id="1" name=""/>
        <p:cNvGrpSpPr/>
        <p:nvPr/>
      </p:nvGrpSpPr>
      <p:grpSpPr>
        <a:xfrm>
          <a:off x="0" y="0"/>
          <a:ext cx="0" cy="0"/>
          <a:chOff x="0" y="0"/>
          <a:chExt cx="0" cy="0"/>
        </a:xfrm>
      </p:grpSpPr>
      <p:sp>
        <p:nvSpPr>
          <p:cNvPr id="59" name="矩形 58"/>
          <p:cNvSpPr/>
          <p:nvPr/>
        </p:nvSpPr>
        <p:spPr>
          <a:xfrm>
            <a:off x="6156176" y="2859782"/>
            <a:ext cx="2448272" cy="1584176"/>
          </a:xfrm>
          <a:prstGeom prst="rect">
            <a:avLst/>
          </a:prstGeom>
          <a:solidFill>
            <a:schemeClr val="bg1">
              <a:lumMod val="9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just"/>
            <a:endParaRPr kumimoji="1" lang="zh-CN" altLang="en-US" dirty="0">
              <a:solidFill>
                <a:schemeClr val="bg1">
                  <a:lumMod val="85000"/>
                </a:schemeClr>
              </a:solidFill>
            </a:endParaRPr>
          </a:p>
        </p:txBody>
      </p:sp>
      <p:sp>
        <p:nvSpPr>
          <p:cNvPr id="60" name="矩形 59"/>
          <p:cNvSpPr/>
          <p:nvPr/>
        </p:nvSpPr>
        <p:spPr>
          <a:xfrm>
            <a:off x="6156176" y="2859782"/>
            <a:ext cx="2448272" cy="432048"/>
          </a:xfrm>
          <a:prstGeom prst="rect">
            <a:avLst/>
          </a:prstGeom>
          <a:solidFill>
            <a:srgbClr val="C0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just"/>
            <a:endParaRPr kumimoji="1" lang="zh-CN" altLang="en-US" dirty="0"/>
          </a:p>
        </p:txBody>
      </p:sp>
      <p:sp>
        <p:nvSpPr>
          <p:cNvPr id="57" name="矩形 56"/>
          <p:cNvSpPr/>
          <p:nvPr/>
        </p:nvSpPr>
        <p:spPr>
          <a:xfrm>
            <a:off x="3419872" y="2859782"/>
            <a:ext cx="2448272" cy="1584176"/>
          </a:xfrm>
          <a:prstGeom prst="rect">
            <a:avLst/>
          </a:prstGeom>
          <a:solidFill>
            <a:schemeClr val="bg1">
              <a:lumMod val="9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just"/>
            <a:endParaRPr kumimoji="1" lang="zh-CN" altLang="en-US" dirty="0">
              <a:solidFill>
                <a:schemeClr val="bg1">
                  <a:lumMod val="85000"/>
                </a:schemeClr>
              </a:solidFill>
            </a:endParaRPr>
          </a:p>
        </p:txBody>
      </p:sp>
      <p:sp>
        <p:nvSpPr>
          <p:cNvPr id="58" name="矩形 57"/>
          <p:cNvSpPr/>
          <p:nvPr/>
        </p:nvSpPr>
        <p:spPr>
          <a:xfrm>
            <a:off x="3419872" y="2859782"/>
            <a:ext cx="2448272" cy="432048"/>
          </a:xfrm>
          <a:prstGeom prst="rect">
            <a:avLst/>
          </a:prstGeom>
          <a:solidFill>
            <a:srgbClr val="C0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just"/>
            <a:endParaRPr kumimoji="1" lang="zh-CN" altLang="en-US" dirty="0"/>
          </a:p>
        </p:txBody>
      </p:sp>
      <p:sp>
        <p:nvSpPr>
          <p:cNvPr id="55" name="矩形 54"/>
          <p:cNvSpPr/>
          <p:nvPr/>
        </p:nvSpPr>
        <p:spPr>
          <a:xfrm>
            <a:off x="683568" y="2859782"/>
            <a:ext cx="2448272" cy="1584176"/>
          </a:xfrm>
          <a:prstGeom prst="rect">
            <a:avLst/>
          </a:prstGeom>
          <a:solidFill>
            <a:schemeClr val="bg1">
              <a:lumMod val="9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just"/>
            <a:endParaRPr kumimoji="1" lang="zh-CN" altLang="en-US" dirty="0">
              <a:solidFill>
                <a:schemeClr val="bg1">
                  <a:lumMod val="85000"/>
                </a:schemeClr>
              </a:solidFill>
            </a:endParaRPr>
          </a:p>
        </p:txBody>
      </p:sp>
      <p:sp>
        <p:nvSpPr>
          <p:cNvPr id="56" name="矩形 55"/>
          <p:cNvSpPr/>
          <p:nvPr/>
        </p:nvSpPr>
        <p:spPr>
          <a:xfrm>
            <a:off x="683568" y="2859782"/>
            <a:ext cx="2448272" cy="432048"/>
          </a:xfrm>
          <a:prstGeom prst="rect">
            <a:avLst/>
          </a:prstGeom>
          <a:solidFill>
            <a:srgbClr val="C0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just"/>
            <a:endParaRPr kumimoji="1" lang="zh-CN" altLang="en-US" dirty="0"/>
          </a:p>
        </p:txBody>
      </p:sp>
      <p:sp>
        <p:nvSpPr>
          <p:cNvPr id="52" name="矩形 51"/>
          <p:cNvSpPr/>
          <p:nvPr/>
        </p:nvSpPr>
        <p:spPr>
          <a:xfrm>
            <a:off x="6156176" y="1059582"/>
            <a:ext cx="2448272" cy="1584176"/>
          </a:xfrm>
          <a:prstGeom prst="rect">
            <a:avLst/>
          </a:prstGeom>
          <a:solidFill>
            <a:schemeClr val="bg1">
              <a:lumMod val="9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just"/>
            <a:endParaRPr kumimoji="1" lang="zh-CN" altLang="en-US" dirty="0">
              <a:solidFill>
                <a:schemeClr val="bg1">
                  <a:lumMod val="85000"/>
                </a:schemeClr>
              </a:solidFill>
            </a:endParaRPr>
          </a:p>
        </p:txBody>
      </p:sp>
      <p:sp>
        <p:nvSpPr>
          <p:cNvPr id="53" name="矩形 52"/>
          <p:cNvSpPr/>
          <p:nvPr/>
        </p:nvSpPr>
        <p:spPr>
          <a:xfrm>
            <a:off x="6156176" y="1059582"/>
            <a:ext cx="2448272" cy="432048"/>
          </a:xfrm>
          <a:prstGeom prst="rect">
            <a:avLst/>
          </a:prstGeom>
          <a:solidFill>
            <a:srgbClr val="C0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just"/>
            <a:endParaRPr kumimoji="1" lang="zh-CN" altLang="en-US" dirty="0"/>
          </a:p>
        </p:txBody>
      </p:sp>
      <p:sp>
        <p:nvSpPr>
          <p:cNvPr id="39" name="矩形 38"/>
          <p:cNvSpPr/>
          <p:nvPr/>
        </p:nvSpPr>
        <p:spPr>
          <a:xfrm>
            <a:off x="3419872" y="1059582"/>
            <a:ext cx="2448272" cy="1584176"/>
          </a:xfrm>
          <a:prstGeom prst="rect">
            <a:avLst/>
          </a:prstGeom>
          <a:solidFill>
            <a:schemeClr val="bg1">
              <a:lumMod val="9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just"/>
            <a:endParaRPr kumimoji="1" lang="zh-CN" altLang="en-US" dirty="0">
              <a:solidFill>
                <a:schemeClr val="bg1">
                  <a:lumMod val="85000"/>
                </a:schemeClr>
              </a:solidFill>
            </a:endParaRPr>
          </a:p>
        </p:txBody>
      </p:sp>
      <p:sp>
        <p:nvSpPr>
          <p:cNvPr id="30" name="矩形 29"/>
          <p:cNvSpPr/>
          <p:nvPr/>
        </p:nvSpPr>
        <p:spPr>
          <a:xfrm>
            <a:off x="683568" y="1059582"/>
            <a:ext cx="2448272" cy="1584176"/>
          </a:xfrm>
          <a:prstGeom prst="rect">
            <a:avLst/>
          </a:prstGeom>
          <a:solidFill>
            <a:schemeClr val="bg1">
              <a:lumMod val="9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just"/>
            <a:endParaRPr kumimoji="1" lang="zh-CN" altLang="en-US" dirty="0">
              <a:solidFill>
                <a:schemeClr val="bg1">
                  <a:lumMod val="85000"/>
                </a:schemeClr>
              </a:solidFill>
            </a:endParaRPr>
          </a:p>
        </p:txBody>
      </p:sp>
      <p:sp>
        <p:nvSpPr>
          <p:cNvPr id="3" name="文本框 2"/>
          <p:cNvSpPr txBox="1"/>
          <p:nvPr/>
        </p:nvSpPr>
        <p:spPr>
          <a:xfrm>
            <a:off x="107504" y="195486"/>
            <a:ext cx="2214880" cy="743585"/>
          </a:xfrm>
          <a:prstGeom prst="rect">
            <a:avLst/>
          </a:prstGeom>
          <a:noFill/>
        </p:spPr>
        <p:txBody>
          <a:bodyPr wrap="none" rtlCol="0">
            <a:spAutoFit/>
          </a:bodyPr>
          <a:lstStyle/>
          <a:p>
            <a:r>
              <a:rPr kumimoji="1" lang="zh-CN" altLang="en-US" sz="4000" dirty="0" smtClean="0">
                <a:latin typeface="微软雅黑"/>
                <a:ea typeface="微软雅黑"/>
                <a:cs typeface="微软雅黑"/>
              </a:rPr>
              <a:t>用户触达</a:t>
            </a:r>
            <a:endParaRPr kumimoji="1" lang="zh-CN" altLang="en-US" sz="4000" dirty="0">
              <a:latin typeface="微软雅黑"/>
              <a:ea typeface="微软雅黑"/>
              <a:cs typeface="微软雅黑"/>
            </a:endParaRPr>
          </a:p>
        </p:txBody>
      </p:sp>
      <p:sp>
        <p:nvSpPr>
          <p:cNvPr id="42" name="文本框 31"/>
          <p:cNvSpPr txBox="1"/>
          <p:nvPr/>
        </p:nvSpPr>
        <p:spPr>
          <a:xfrm>
            <a:off x="6228184" y="1131590"/>
            <a:ext cx="902811" cy="307777"/>
          </a:xfrm>
          <a:prstGeom prst="rect">
            <a:avLst/>
          </a:prstGeom>
          <a:noFill/>
        </p:spPr>
        <p:txBody>
          <a:bodyPr wrap="none" rtlCol="0">
            <a:spAutoFit/>
          </a:bodyPr>
          <a:lstStyle/>
          <a:p>
            <a:r>
              <a:rPr kumimoji="1" lang="zh-CN" altLang="en-US" sz="1400" dirty="0" smtClean="0">
                <a:solidFill>
                  <a:schemeClr val="bg1"/>
                </a:solidFill>
                <a:latin typeface="微软雅黑"/>
                <a:ea typeface="微软雅黑"/>
                <a:cs typeface="微软雅黑"/>
              </a:rPr>
              <a:t>移动平台</a:t>
            </a:r>
            <a:endParaRPr kumimoji="1" lang="zh-CN" altLang="en-US" sz="1400" dirty="0">
              <a:solidFill>
                <a:schemeClr val="bg1"/>
              </a:solidFill>
              <a:latin typeface="微软雅黑"/>
              <a:ea typeface="微软雅黑"/>
              <a:cs typeface="微软雅黑"/>
            </a:endParaRPr>
          </a:p>
        </p:txBody>
      </p:sp>
      <p:sp>
        <p:nvSpPr>
          <p:cNvPr id="44" name="文本框 31"/>
          <p:cNvSpPr txBox="1"/>
          <p:nvPr/>
        </p:nvSpPr>
        <p:spPr>
          <a:xfrm>
            <a:off x="3517031" y="2931790"/>
            <a:ext cx="982961" cy="307777"/>
          </a:xfrm>
          <a:prstGeom prst="rect">
            <a:avLst/>
          </a:prstGeom>
          <a:noFill/>
        </p:spPr>
        <p:txBody>
          <a:bodyPr wrap="none" rtlCol="0">
            <a:spAutoFit/>
          </a:bodyPr>
          <a:lstStyle/>
          <a:p>
            <a:r>
              <a:rPr kumimoji="1" lang="en-US" altLang="zh-CN" sz="1400" dirty="0" err="1" smtClean="0">
                <a:solidFill>
                  <a:schemeClr val="bg1"/>
                </a:solidFill>
                <a:latin typeface="微软雅黑"/>
                <a:ea typeface="微软雅黑"/>
                <a:cs typeface="微软雅黑"/>
              </a:rPr>
              <a:t>iFinD</a:t>
            </a:r>
            <a:r>
              <a:rPr kumimoji="1" lang="zh-CN" altLang="en-US" sz="1400" dirty="0" smtClean="0">
                <a:solidFill>
                  <a:schemeClr val="bg1"/>
                </a:solidFill>
                <a:latin typeface="微软雅黑"/>
                <a:ea typeface="微软雅黑"/>
                <a:cs typeface="微软雅黑"/>
              </a:rPr>
              <a:t>用户</a:t>
            </a:r>
            <a:endParaRPr kumimoji="1" lang="zh-CN" altLang="en-US" sz="1400" dirty="0">
              <a:solidFill>
                <a:schemeClr val="bg1"/>
              </a:solidFill>
              <a:latin typeface="微软雅黑"/>
              <a:ea typeface="微软雅黑"/>
              <a:cs typeface="微软雅黑"/>
            </a:endParaRPr>
          </a:p>
        </p:txBody>
      </p:sp>
      <p:sp>
        <p:nvSpPr>
          <p:cNvPr id="45" name="文本框 31"/>
          <p:cNvSpPr txBox="1"/>
          <p:nvPr/>
        </p:nvSpPr>
        <p:spPr>
          <a:xfrm>
            <a:off x="6228184" y="2931790"/>
            <a:ext cx="902811" cy="307777"/>
          </a:xfrm>
          <a:prstGeom prst="rect">
            <a:avLst/>
          </a:prstGeom>
          <a:noFill/>
        </p:spPr>
        <p:txBody>
          <a:bodyPr wrap="none" rtlCol="0">
            <a:spAutoFit/>
          </a:bodyPr>
          <a:lstStyle/>
          <a:p>
            <a:r>
              <a:rPr kumimoji="1" lang="zh-CN" altLang="en-US" sz="1400" dirty="0" smtClean="0">
                <a:solidFill>
                  <a:schemeClr val="bg1"/>
                </a:solidFill>
                <a:latin typeface="微软雅黑"/>
                <a:ea typeface="微软雅黑"/>
                <a:cs typeface="微软雅黑"/>
              </a:rPr>
              <a:t>合作机构</a:t>
            </a:r>
            <a:endParaRPr kumimoji="1" lang="zh-CN" altLang="en-US" sz="1400" dirty="0">
              <a:solidFill>
                <a:schemeClr val="bg1"/>
              </a:solidFill>
              <a:latin typeface="微软雅黑"/>
              <a:ea typeface="微软雅黑"/>
              <a:cs typeface="微软雅黑"/>
            </a:endParaRPr>
          </a:p>
        </p:txBody>
      </p:sp>
      <p:sp>
        <p:nvSpPr>
          <p:cNvPr id="46" name="文本框 4"/>
          <p:cNvSpPr txBox="1"/>
          <p:nvPr/>
        </p:nvSpPr>
        <p:spPr>
          <a:xfrm>
            <a:off x="765266" y="3507854"/>
            <a:ext cx="1214446" cy="769441"/>
          </a:xfrm>
          <a:prstGeom prst="rect">
            <a:avLst/>
          </a:prstGeom>
          <a:noFill/>
        </p:spPr>
        <p:txBody>
          <a:bodyPr wrap="square" rtlCol="0">
            <a:spAutoFit/>
          </a:bodyPr>
          <a:lstStyle/>
          <a:p>
            <a:pPr marL="171450" indent="-171450">
              <a:buClr>
                <a:srgbClr val="C00000"/>
              </a:buClr>
            </a:pPr>
            <a:r>
              <a:rPr kumimoji="1" lang="zh-CN" altLang="en-US" sz="800" dirty="0" smtClean="0">
                <a:latin typeface="微软雅黑"/>
                <a:ea typeface="微软雅黑"/>
                <a:cs typeface="微软雅黑"/>
              </a:rPr>
              <a:t>独立</a:t>
            </a:r>
            <a:r>
              <a:rPr kumimoji="1" lang="en-US" altLang="zh-CN" sz="800" dirty="0" smtClean="0">
                <a:latin typeface="微软雅黑"/>
                <a:ea typeface="微软雅黑"/>
                <a:cs typeface="微软雅黑"/>
              </a:rPr>
              <a:t>IP/</a:t>
            </a:r>
            <a:r>
              <a:rPr kumimoji="1" lang="zh-CN" altLang="en-US" sz="800" dirty="0" smtClean="0">
                <a:latin typeface="微软雅黑"/>
                <a:ea typeface="微软雅黑"/>
                <a:cs typeface="微软雅黑"/>
              </a:rPr>
              <a:t>天</a:t>
            </a:r>
            <a:endParaRPr kumimoji="1" lang="en-US" altLang="zh-CN" sz="800" dirty="0" smtClean="0">
              <a:latin typeface="微软雅黑"/>
              <a:ea typeface="微软雅黑"/>
              <a:cs typeface="微软雅黑"/>
            </a:endParaRPr>
          </a:p>
          <a:p>
            <a:pPr marL="171450" indent="-171450">
              <a:buClr>
                <a:srgbClr val="C00000"/>
              </a:buClr>
            </a:pPr>
            <a:r>
              <a:rPr kumimoji="1" lang="en-US" altLang="zh-CN" sz="1400" b="1" dirty="0" smtClean="0">
                <a:solidFill>
                  <a:srgbClr val="C00000"/>
                </a:solidFill>
                <a:latin typeface="微软雅黑"/>
                <a:ea typeface="微软雅黑"/>
                <a:cs typeface="微软雅黑"/>
              </a:rPr>
              <a:t>60,000+</a:t>
            </a:r>
          </a:p>
          <a:p>
            <a:pPr marL="171450" indent="-171450">
              <a:buClr>
                <a:srgbClr val="C00000"/>
              </a:buClr>
            </a:pPr>
            <a:r>
              <a:rPr kumimoji="1" lang="en-US" altLang="zh-CN" sz="800" dirty="0" smtClean="0">
                <a:latin typeface="微软雅黑"/>
                <a:ea typeface="微软雅黑"/>
                <a:cs typeface="微软雅黑"/>
              </a:rPr>
              <a:t>PV/</a:t>
            </a:r>
            <a:r>
              <a:rPr kumimoji="1" lang="zh-CN" altLang="en-US" sz="800" dirty="0" smtClean="0">
                <a:latin typeface="微软雅黑"/>
                <a:ea typeface="微软雅黑"/>
                <a:cs typeface="微软雅黑"/>
              </a:rPr>
              <a:t>天</a:t>
            </a:r>
            <a:endParaRPr kumimoji="1" lang="en-US" altLang="zh-CN" sz="800" dirty="0" smtClean="0">
              <a:latin typeface="微软雅黑"/>
              <a:ea typeface="微软雅黑"/>
              <a:cs typeface="微软雅黑"/>
            </a:endParaRPr>
          </a:p>
          <a:p>
            <a:pPr marL="171450" indent="-171450">
              <a:buClr>
                <a:srgbClr val="C00000"/>
              </a:buClr>
            </a:pPr>
            <a:r>
              <a:rPr kumimoji="1" lang="en-US" altLang="zh-CN" sz="1400" b="1" dirty="0" smtClean="0">
                <a:solidFill>
                  <a:srgbClr val="C00000"/>
                </a:solidFill>
                <a:latin typeface="微软雅黑"/>
                <a:ea typeface="微软雅黑"/>
                <a:cs typeface="微软雅黑"/>
              </a:rPr>
              <a:t>110,000+</a:t>
            </a:r>
            <a:endParaRPr kumimoji="1" lang="zh-CN" altLang="en-US" sz="1400" b="1" dirty="0">
              <a:solidFill>
                <a:srgbClr val="C00000"/>
              </a:solidFill>
              <a:latin typeface="微软雅黑"/>
              <a:ea typeface="微软雅黑"/>
              <a:cs typeface="微软雅黑"/>
            </a:endParaRPr>
          </a:p>
        </p:txBody>
      </p:sp>
      <p:sp>
        <p:nvSpPr>
          <p:cNvPr id="47" name="文本框 4"/>
          <p:cNvSpPr txBox="1"/>
          <p:nvPr/>
        </p:nvSpPr>
        <p:spPr>
          <a:xfrm>
            <a:off x="784646" y="1705374"/>
            <a:ext cx="1428760" cy="769441"/>
          </a:xfrm>
          <a:prstGeom prst="rect">
            <a:avLst/>
          </a:prstGeom>
          <a:noFill/>
        </p:spPr>
        <p:txBody>
          <a:bodyPr wrap="square" rtlCol="0">
            <a:spAutoFit/>
          </a:bodyPr>
          <a:lstStyle/>
          <a:p>
            <a:pPr marL="171450" indent="-171450">
              <a:buClr>
                <a:srgbClr val="C00000"/>
              </a:buClr>
            </a:pPr>
            <a:r>
              <a:rPr kumimoji="1" lang="zh-CN" altLang="en-US" sz="800" dirty="0" smtClean="0">
                <a:latin typeface="微软雅黑"/>
                <a:ea typeface="微软雅黑"/>
                <a:cs typeface="微软雅黑"/>
              </a:rPr>
              <a:t>注册用户</a:t>
            </a:r>
            <a:endParaRPr kumimoji="1" lang="en-US" altLang="zh-CN" sz="800" dirty="0" smtClean="0">
              <a:latin typeface="微软雅黑"/>
              <a:ea typeface="微软雅黑"/>
              <a:cs typeface="微软雅黑"/>
            </a:endParaRPr>
          </a:p>
          <a:p>
            <a:pPr marL="171450" indent="-171450">
              <a:buClr>
                <a:srgbClr val="C00000"/>
              </a:buClr>
            </a:pPr>
            <a:r>
              <a:rPr kumimoji="1" lang="en-US" altLang="zh-CN" sz="1400" b="1" dirty="0" smtClean="0">
                <a:solidFill>
                  <a:srgbClr val="C00000"/>
                </a:solidFill>
                <a:latin typeface="微软雅黑"/>
                <a:ea typeface="微软雅黑"/>
                <a:cs typeface="微软雅黑"/>
              </a:rPr>
              <a:t>157,830,000+</a:t>
            </a:r>
          </a:p>
          <a:p>
            <a:pPr marL="171450" indent="-171450">
              <a:buClr>
                <a:srgbClr val="C00000"/>
              </a:buClr>
            </a:pPr>
            <a:r>
              <a:rPr kumimoji="1" lang="zh-CN" altLang="en-US" sz="800" dirty="0" smtClean="0">
                <a:latin typeface="微软雅黑"/>
                <a:ea typeface="微软雅黑"/>
                <a:cs typeface="微软雅黑"/>
              </a:rPr>
              <a:t>独立</a:t>
            </a:r>
            <a:r>
              <a:rPr kumimoji="1" lang="en-US" altLang="zh-CN" sz="800" dirty="0" smtClean="0">
                <a:latin typeface="微软雅黑"/>
                <a:ea typeface="微软雅黑"/>
                <a:cs typeface="微软雅黑"/>
              </a:rPr>
              <a:t>IP/</a:t>
            </a:r>
            <a:r>
              <a:rPr kumimoji="1" lang="zh-CN" altLang="en-US" sz="800" dirty="0" smtClean="0">
                <a:latin typeface="微软雅黑"/>
                <a:ea typeface="微软雅黑"/>
                <a:cs typeface="微软雅黑"/>
              </a:rPr>
              <a:t>天</a:t>
            </a:r>
            <a:endParaRPr kumimoji="1" lang="en-US" altLang="zh-CN" sz="800" dirty="0" smtClean="0">
              <a:latin typeface="微软雅黑"/>
              <a:ea typeface="微软雅黑"/>
              <a:cs typeface="微软雅黑"/>
            </a:endParaRPr>
          </a:p>
          <a:p>
            <a:pPr marL="171450" indent="-171450">
              <a:buClr>
                <a:srgbClr val="C00000"/>
              </a:buClr>
            </a:pPr>
            <a:r>
              <a:rPr kumimoji="1" lang="en-US" altLang="zh-CN" sz="1400" b="1" dirty="0" smtClean="0">
                <a:solidFill>
                  <a:srgbClr val="C00000"/>
                </a:solidFill>
                <a:latin typeface="微软雅黑"/>
                <a:ea typeface="微软雅黑"/>
                <a:cs typeface="微软雅黑"/>
              </a:rPr>
              <a:t>2,710,000+</a:t>
            </a:r>
            <a:endParaRPr kumimoji="1" lang="zh-CN" altLang="en-US" sz="1400" b="1" dirty="0">
              <a:solidFill>
                <a:srgbClr val="C00000"/>
              </a:solidFill>
              <a:latin typeface="微软雅黑"/>
              <a:ea typeface="微软雅黑"/>
              <a:cs typeface="微软雅黑"/>
            </a:endParaRPr>
          </a:p>
        </p:txBody>
      </p:sp>
      <p:sp>
        <p:nvSpPr>
          <p:cNvPr id="48" name="文本框 4"/>
          <p:cNvSpPr txBox="1"/>
          <p:nvPr/>
        </p:nvSpPr>
        <p:spPr>
          <a:xfrm>
            <a:off x="3501570" y="3509015"/>
            <a:ext cx="1214446" cy="430887"/>
          </a:xfrm>
          <a:prstGeom prst="rect">
            <a:avLst/>
          </a:prstGeom>
          <a:noFill/>
        </p:spPr>
        <p:txBody>
          <a:bodyPr wrap="square" rtlCol="0">
            <a:spAutoFit/>
          </a:bodyPr>
          <a:lstStyle/>
          <a:p>
            <a:pPr marL="171450" indent="-171450">
              <a:buClr>
                <a:srgbClr val="C00000"/>
              </a:buClr>
            </a:pPr>
            <a:r>
              <a:rPr kumimoji="1" lang="zh-CN" altLang="en-US" sz="800" dirty="0" smtClean="0">
                <a:latin typeface="微软雅黑"/>
                <a:ea typeface="微软雅黑"/>
                <a:cs typeface="微软雅黑"/>
              </a:rPr>
              <a:t>客户端用户</a:t>
            </a:r>
            <a:endParaRPr kumimoji="1" lang="en-US" altLang="zh-CN" sz="800" dirty="0" smtClean="0">
              <a:latin typeface="微软雅黑"/>
              <a:ea typeface="微软雅黑"/>
              <a:cs typeface="微软雅黑"/>
            </a:endParaRPr>
          </a:p>
          <a:p>
            <a:pPr marL="171450" indent="-171450">
              <a:buClr>
                <a:srgbClr val="C00000"/>
              </a:buClr>
            </a:pPr>
            <a:r>
              <a:rPr kumimoji="1" lang="en-US" altLang="zh-CN" sz="1400" b="1" dirty="0" smtClean="0">
                <a:solidFill>
                  <a:srgbClr val="C00000"/>
                </a:solidFill>
                <a:latin typeface="微软雅黑"/>
                <a:ea typeface="微软雅黑"/>
                <a:cs typeface="微软雅黑"/>
              </a:rPr>
              <a:t>50,000+</a:t>
            </a:r>
            <a:endParaRPr kumimoji="1" lang="zh-CN" altLang="en-US" sz="1400" b="1" dirty="0">
              <a:solidFill>
                <a:srgbClr val="C00000"/>
              </a:solidFill>
              <a:latin typeface="微软雅黑"/>
              <a:ea typeface="微软雅黑"/>
              <a:cs typeface="微软雅黑"/>
            </a:endParaRPr>
          </a:p>
        </p:txBody>
      </p:sp>
      <p:sp>
        <p:nvSpPr>
          <p:cNvPr id="49" name="文本框 4"/>
          <p:cNvSpPr txBox="1"/>
          <p:nvPr/>
        </p:nvSpPr>
        <p:spPr>
          <a:xfrm>
            <a:off x="3501570" y="1705374"/>
            <a:ext cx="1214446" cy="769441"/>
          </a:xfrm>
          <a:prstGeom prst="rect">
            <a:avLst/>
          </a:prstGeom>
          <a:noFill/>
        </p:spPr>
        <p:txBody>
          <a:bodyPr wrap="square" rtlCol="0">
            <a:spAutoFit/>
          </a:bodyPr>
          <a:lstStyle/>
          <a:p>
            <a:pPr marL="171450" indent="-171450">
              <a:buClr>
                <a:srgbClr val="C00000"/>
              </a:buClr>
            </a:pPr>
            <a:r>
              <a:rPr kumimoji="1" lang="zh-CN" altLang="en-US" sz="800" dirty="0" smtClean="0">
                <a:latin typeface="微软雅黑"/>
                <a:ea typeface="微软雅黑"/>
                <a:cs typeface="微软雅黑"/>
              </a:rPr>
              <a:t>独立</a:t>
            </a:r>
            <a:r>
              <a:rPr kumimoji="1" lang="en-US" altLang="zh-CN" sz="800" dirty="0" smtClean="0">
                <a:latin typeface="微软雅黑"/>
                <a:ea typeface="微软雅黑"/>
                <a:cs typeface="微软雅黑"/>
              </a:rPr>
              <a:t>IP/</a:t>
            </a:r>
            <a:r>
              <a:rPr kumimoji="1" lang="zh-CN" altLang="en-US" sz="800" dirty="0" smtClean="0">
                <a:latin typeface="微软雅黑"/>
                <a:ea typeface="微软雅黑"/>
                <a:cs typeface="微软雅黑"/>
              </a:rPr>
              <a:t>天</a:t>
            </a:r>
            <a:endParaRPr kumimoji="1" lang="en-US" altLang="zh-CN" sz="800" dirty="0" smtClean="0">
              <a:latin typeface="微软雅黑"/>
              <a:ea typeface="微软雅黑"/>
              <a:cs typeface="微软雅黑"/>
            </a:endParaRPr>
          </a:p>
          <a:p>
            <a:pPr marL="171450" indent="-171450">
              <a:buClr>
                <a:srgbClr val="C00000"/>
              </a:buClr>
            </a:pPr>
            <a:r>
              <a:rPr kumimoji="1" lang="en-US" altLang="zh-CN" sz="1400" b="1" dirty="0" smtClean="0">
                <a:solidFill>
                  <a:srgbClr val="C00000"/>
                </a:solidFill>
                <a:latin typeface="微软雅黑"/>
                <a:ea typeface="微软雅黑"/>
                <a:cs typeface="微软雅黑"/>
              </a:rPr>
              <a:t>1,100,000+</a:t>
            </a:r>
          </a:p>
          <a:p>
            <a:pPr marL="171450" indent="-171450">
              <a:buClr>
                <a:srgbClr val="C00000"/>
              </a:buClr>
            </a:pPr>
            <a:r>
              <a:rPr kumimoji="1" lang="zh-CN" altLang="en-US" sz="800" dirty="0" smtClean="0">
                <a:latin typeface="微软雅黑"/>
                <a:ea typeface="微软雅黑"/>
                <a:cs typeface="微软雅黑"/>
              </a:rPr>
              <a:t>在线时长</a:t>
            </a:r>
            <a:r>
              <a:rPr kumimoji="1" lang="en-US" altLang="zh-CN" sz="800" dirty="0" smtClean="0">
                <a:latin typeface="微软雅黑"/>
                <a:ea typeface="微软雅黑"/>
                <a:cs typeface="微软雅黑"/>
              </a:rPr>
              <a:t>/</a:t>
            </a:r>
            <a:r>
              <a:rPr kumimoji="1" lang="zh-CN" altLang="en-US" sz="800" dirty="0" smtClean="0">
                <a:latin typeface="微软雅黑"/>
                <a:ea typeface="微软雅黑"/>
                <a:cs typeface="微软雅黑"/>
              </a:rPr>
              <a:t>天</a:t>
            </a:r>
            <a:endParaRPr kumimoji="1" lang="en-US" altLang="zh-CN" sz="800" dirty="0" smtClean="0">
              <a:latin typeface="微软雅黑"/>
              <a:ea typeface="微软雅黑"/>
              <a:cs typeface="微软雅黑"/>
            </a:endParaRPr>
          </a:p>
          <a:p>
            <a:pPr marL="171450" indent="-171450">
              <a:buClr>
                <a:srgbClr val="C00000"/>
              </a:buClr>
            </a:pPr>
            <a:r>
              <a:rPr kumimoji="1" lang="en-US" altLang="zh-CN" sz="1400" b="1" dirty="0" smtClean="0">
                <a:solidFill>
                  <a:srgbClr val="C00000"/>
                </a:solidFill>
                <a:latin typeface="微软雅黑"/>
                <a:ea typeface="微软雅黑"/>
                <a:cs typeface="微软雅黑"/>
              </a:rPr>
              <a:t>2.5</a:t>
            </a:r>
            <a:r>
              <a:rPr kumimoji="1" lang="zh-CN" altLang="en-US" sz="1400" b="1" dirty="0" smtClean="0">
                <a:solidFill>
                  <a:srgbClr val="C00000"/>
                </a:solidFill>
                <a:latin typeface="微软雅黑"/>
                <a:ea typeface="微软雅黑"/>
                <a:cs typeface="微软雅黑"/>
              </a:rPr>
              <a:t>小时</a:t>
            </a:r>
            <a:endParaRPr kumimoji="1" lang="zh-CN" altLang="en-US" sz="1400" b="1" dirty="0">
              <a:solidFill>
                <a:srgbClr val="C00000"/>
              </a:solidFill>
              <a:latin typeface="微软雅黑"/>
              <a:ea typeface="微软雅黑"/>
              <a:cs typeface="微软雅黑"/>
            </a:endParaRPr>
          </a:p>
        </p:txBody>
      </p:sp>
      <p:sp>
        <p:nvSpPr>
          <p:cNvPr id="50" name="文本框 4"/>
          <p:cNvSpPr txBox="1"/>
          <p:nvPr/>
        </p:nvSpPr>
        <p:spPr>
          <a:xfrm>
            <a:off x="6237874" y="3335962"/>
            <a:ext cx="1214446" cy="1107996"/>
          </a:xfrm>
          <a:prstGeom prst="rect">
            <a:avLst/>
          </a:prstGeom>
          <a:noFill/>
        </p:spPr>
        <p:txBody>
          <a:bodyPr wrap="square" rtlCol="0">
            <a:spAutoFit/>
          </a:bodyPr>
          <a:lstStyle/>
          <a:p>
            <a:pPr marL="171450" indent="-171450">
              <a:buClr>
                <a:srgbClr val="C00000"/>
              </a:buClr>
            </a:pPr>
            <a:r>
              <a:rPr kumimoji="1" lang="zh-CN" altLang="en-US" sz="800" dirty="0" smtClean="0">
                <a:latin typeface="微软雅黑"/>
                <a:ea typeface="微软雅黑"/>
                <a:cs typeface="微软雅黑"/>
              </a:rPr>
              <a:t>券商覆盖率</a:t>
            </a:r>
            <a:endParaRPr kumimoji="1" lang="en-US" altLang="zh-CN" sz="800" dirty="0" smtClean="0">
              <a:latin typeface="微软雅黑"/>
              <a:ea typeface="微软雅黑"/>
              <a:cs typeface="微软雅黑"/>
            </a:endParaRPr>
          </a:p>
          <a:p>
            <a:pPr marL="171450" indent="-171450">
              <a:buClr>
                <a:srgbClr val="C00000"/>
              </a:buClr>
            </a:pPr>
            <a:r>
              <a:rPr kumimoji="1" lang="en-US" altLang="zh-CN" sz="1400" b="1" dirty="0" smtClean="0">
                <a:solidFill>
                  <a:srgbClr val="C00000"/>
                </a:solidFill>
                <a:latin typeface="微软雅黑"/>
                <a:ea typeface="微软雅黑"/>
                <a:cs typeface="微软雅黑"/>
              </a:rPr>
              <a:t>99%+</a:t>
            </a:r>
          </a:p>
          <a:p>
            <a:pPr marL="171450" indent="-171450">
              <a:buClr>
                <a:srgbClr val="C00000"/>
              </a:buClr>
            </a:pPr>
            <a:r>
              <a:rPr kumimoji="1" lang="zh-CN" altLang="en-US" sz="800" dirty="0" smtClean="0">
                <a:latin typeface="微软雅黑"/>
                <a:ea typeface="微软雅黑"/>
                <a:cs typeface="微软雅黑"/>
              </a:rPr>
              <a:t>营业部网点</a:t>
            </a:r>
            <a:endParaRPr kumimoji="1" lang="en-US" altLang="zh-CN" sz="800" dirty="0" smtClean="0">
              <a:latin typeface="微软雅黑"/>
              <a:ea typeface="微软雅黑"/>
              <a:cs typeface="微软雅黑"/>
            </a:endParaRPr>
          </a:p>
          <a:p>
            <a:pPr marL="171450" indent="-171450">
              <a:buClr>
                <a:srgbClr val="C00000"/>
              </a:buClr>
            </a:pPr>
            <a:r>
              <a:rPr kumimoji="1" lang="en-US" altLang="zh-CN" sz="1400" b="1" dirty="0" smtClean="0">
                <a:solidFill>
                  <a:srgbClr val="C00000"/>
                </a:solidFill>
                <a:latin typeface="微软雅黑"/>
                <a:ea typeface="微软雅黑"/>
                <a:cs typeface="微软雅黑"/>
              </a:rPr>
              <a:t>3200</a:t>
            </a:r>
            <a:r>
              <a:rPr kumimoji="1" lang="zh-CN" altLang="en-US" sz="1400" b="1" dirty="0" smtClean="0">
                <a:solidFill>
                  <a:srgbClr val="C00000"/>
                </a:solidFill>
                <a:latin typeface="微软雅黑"/>
                <a:ea typeface="微软雅黑"/>
                <a:cs typeface="微软雅黑"/>
              </a:rPr>
              <a:t>家</a:t>
            </a:r>
            <a:endParaRPr kumimoji="1" lang="en-US" altLang="zh-CN" sz="1400" b="1" dirty="0" smtClean="0">
              <a:solidFill>
                <a:srgbClr val="C00000"/>
              </a:solidFill>
              <a:latin typeface="微软雅黑"/>
              <a:ea typeface="微软雅黑"/>
              <a:cs typeface="微软雅黑"/>
            </a:endParaRPr>
          </a:p>
          <a:p>
            <a:pPr marL="171450" indent="-171450">
              <a:buClr>
                <a:srgbClr val="C00000"/>
              </a:buClr>
            </a:pPr>
            <a:r>
              <a:rPr kumimoji="1" lang="zh-CN" altLang="en-US" sz="800" dirty="0" smtClean="0">
                <a:latin typeface="微软雅黑"/>
                <a:ea typeface="微软雅黑"/>
                <a:cs typeface="微软雅黑"/>
              </a:rPr>
              <a:t>基金公司覆盖率</a:t>
            </a:r>
            <a:endParaRPr kumimoji="1" lang="en-US" altLang="zh-CN" sz="800" dirty="0" smtClean="0">
              <a:latin typeface="微软雅黑"/>
              <a:ea typeface="微软雅黑"/>
              <a:cs typeface="微软雅黑"/>
            </a:endParaRPr>
          </a:p>
          <a:p>
            <a:pPr marL="171450" indent="-171450">
              <a:buClr>
                <a:srgbClr val="C00000"/>
              </a:buClr>
            </a:pPr>
            <a:r>
              <a:rPr kumimoji="1" lang="en-US" altLang="zh-CN" sz="1400" b="1" dirty="0" smtClean="0">
                <a:solidFill>
                  <a:srgbClr val="C00000"/>
                </a:solidFill>
                <a:latin typeface="微软雅黑"/>
                <a:ea typeface="微软雅黑"/>
                <a:cs typeface="微软雅黑"/>
              </a:rPr>
              <a:t>99%+</a:t>
            </a:r>
          </a:p>
        </p:txBody>
      </p:sp>
      <p:sp>
        <p:nvSpPr>
          <p:cNvPr id="51" name="文本框 4"/>
          <p:cNvSpPr txBox="1"/>
          <p:nvPr/>
        </p:nvSpPr>
        <p:spPr>
          <a:xfrm>
            <a:off x="6239584" y="1705374"/>
            <a:ext cx="1428760" cy="769441"/>
          </a:xfrm>
          <a:prstGeom prst="rect">
            <a:avLst/>
          </a:prstGeom>
          <a:noFill/>
        </p:spPr>
        <p:txBody>
          <a:bodyPr wrap="square" rtlCol="0">
            <a:spAutoFit/>
          </a:bodyPr>
          <a:lstStyle/>
          <a:p>
            <a:pPr marL="171450" indent="-171450">
              <a:buClr>
                <a:srgbClr val="C00000"/>
              </a:buClr>
            </a:pPr>
            <a:r>
              <a:rPr kumimoji="1" lang="zh-CN" altLang="en-US" sz="800" dirty="0" smtClean="0">
                <a:latin typeface="微软雅黑"/>
                <a:ea typeface="微软雅黑"/>
                <a:cs typeface="微软雅黑"/>
              </a:rPr>
              <a:t>注册用户</a:t>
            </a:r>
            <a:endParaRPr kumimoji="1" lang="en-US" altLang="zh-CN" sz="800" dirty="0" smtClean="0">
              <a:latin typeface="微软雅黑"/>
              <a:ea typeface="微软雅黑"/>
              <a:cs typeface="微软雅黑"/>
            </a:endParaRPr>
          </a:p>
          <a:p>
            <a:pPr marL="171450" indent="-171450">
              <a:buClr>
                <a:srgbClr val="C00000"/>
              </a:buClr>
            </a:pPr>
            <a:r>
              <a:rPr kumimoji="1" lang="en-US" altLang="zh-CN" sz="1400" b="1" dirty="0" smtClean="0">
                <a:solidFill>
                  <a:srgbClr val="C00000"/>
                </a:solidFill>
                <a:latin typeface="微软雅黑"/>
                <a:ea typeface="微软雅黑"/>
                <a:cs typeface="微软雅黑"/>
              </a:rPr>
              <a:t>26,000,000+</a:t>
            </a:r>
          </a:p>
          <a:p>
            <a:pPr marL="171450" indent="-171450">
              <a:buClr>
                <a:srgbClr val="C00000"/>
              </a:buClr>
            </a:pPr>
            <a:r>
              <a:rPr kumimoji="1" lang="zh-CN" altLang="en-US" sz="800" dirty="0" smtClean="0">
                <a:latin typeface="微软雅黑"/>
                <a:ea typeface="微软雅黑"/>
                <a:cs typeface="微软雅黑"/>
              </a:rPr>
              <a:t>在线时长</a:t>
            </a:r>
            <a:r>
              <a:rPr kumimoji="1" lang="en-US" altLang="zh-CN" sz="800" dirty="0" smtClean="0">
                <a:latin typeface="微软雅黑"/>
                <a:ea typeface="微软雅黑"/>
                <a:cs typeface="微软雅黑"/>
              </a:rPr>
              <a:t>/</a:t>
            </a:r>
            <a:r>
              <a:rPr kumimoji="1" lang="zh-CN" altLang="en-US" sz="800" dirty="0" smtClean="0">
                <a:latin typeface="微软雅黑"/>
                <a:ea typeface="微软雅黑"/>
                <a:cs typeface="微软雅黑"/>
              </a:rPr>
              <a:t>天</a:t>
            </a:r>
            <a:endParaRPr kumimoji="1" lang="en-US" altLang="zh-CN" sz="800" dirty="0" smtClean="0">
              <a:latin typeface="微软雅黑"/>
              <a:ea typeface="微软雅黑"/>
              <a:cs typeface="微软雅黑"/>
            </a:endParaRPr>
          </a:p>
          <a:p>
            <a:pPr marL="171450" indent="-171450">
              <a:buClr>
                <a:srgbClr val="C00000"/>
              </a:buClr>
            </a:pPr>
            <a:r>
              <a:rPr kumimoji="1" lang="en-US" altLang="zh-CN" sz="1400" b="1" dirty="0" smtClean="0">
                <a:solidFill>
                  <a:srgbClr val="C00000"/>
                </a:solidFill>
                <a:latin typeface="微软雅黑"/>
                <a:ea typeface="微软雅黑"/>
                <a:cs typeface="微软雅黑"/>
              </a:rPr>
              <a:t>2</a:t>
            </a:r>
            <a:r>
              <a:rPr kumimoji="1" lang="zh-CN" altLang="en-US" sz="1400" b="1" dirty="0" smtClean="0">
                <a:solidFill>
                  <a:srgbClr val="C00000"/>
                </a:solidFill>
                <a:latin typeface="微软雅黑"/>
                <a:ea typeface="微软雅黑"/>
                <a:cs typeface="微软雅黑"/>
              </a:rPr>
              <a:t>小时</a:t>
            </a:r>
            <a:endParaRPr kumimoji="1" lang="zh-CN" altLang="en-US" sz="1400" b="1" dirty="0">
              <a:solidFill>
                <a:srgbClr val="C00000"/>
              </a:solidFill>
              <a:latin typeface="微软雅黑"/>
              <a:ea typeface="微软雅黑"/>
              <a:cs typeface="微软雅黑"/>
            </a:endParaRPr>
          </a:p>
        </p:txBody>
      </p:sp>
      <p:sp>
        <p:nvSpPr>
          <p:cNvPr id="28" name="矩形 27"/>
          <p:cNvSpPr/>
          <p:nvPr/>
        </p:nvSpPr>
        <p:spPr>
          <a:xfrm>
            <a:off x="0" y="915564"/>
            <a:ext cx="2483768" cy="45719"/>
          </a:xfrm>
          <a:prstGeom prst="rect">
            <a:avLst/>
          </a:prstGeom>
          <a:solidFill>
            <a:srgbClr val="C0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just"/>
            <a:endParaRPr kumimoji="1" lang="zh-CN" altLang="en-US" dirty="0"/>
          </a:p>
        </p:txBody>
      </p:sp>
      <p:sp>
        <p:nvSpPr>
          <p:cNvPr id="38" name="矩形 37"/>
          <p:cNvSpPr/>
          <p:nvPr/>
        </p:nvSpPr>
        <p:spPr>
          <a:xfrm>
            <a:off x="683568" y="1059582"/>
            <a:ext cx="2448272" cy="432048"/>
          </a:xfrm>
          <a:prstGeom prst="rect">
            <a:avLst/>
          </a:prstGeom>
          <a:solidFill>
            <a:srgbClr val="C0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just"/>
            <a:endParaRPr kumimoji="1" lang="zh-CN" altLang="en-US" dirty="0"/>
          </a:p>
        </p:txBody>
      </p:sp>
      <p:sp>
        <p:nvSpPr>
          <p:cNvPr id="32" name="文本框 31"/>
          <p:cNvSpPr txBox="1"/>
          <p:nvPr/>
        </p:nvSpPr>
        <p:spPr>
          <a:xfrm>
            <a:off x="755576" y="1111845"/>
            <a:ext cx="543739" cy="307777"/>
          </a:xfrm>
          <a:prstGeom prst="rect">
            <a:avLst/>
          </a:prstGeom>
          <a:noFill/>
        </p:spPr>
        <p:txBody>
          <a:bodyPr wrap="none" rtlCol="0">
            <a:spAutoFit/>
          </a:bodyPr>
          <a:lstStyle/>
          <a:p>
            <a:r>
              <a:rPr kumimoji="1" lang="zh-CN" altLang="en-US" sz="1400" dirty="0" smtClean="0">
                <a:solidFill>
                  <a:schemeClr val="bg1"/>
                </a:solidFill>
                <a:latin typeface="微软雅黑"/>
                <a:ea typeface="微软雅黑"/>
                <a:cs typeface="微软雅黑"/>
              </a:rPr>
              <a:t>网站</a:t>
            </a:r>
            <a:endParaRPr kumimoji="1" lang="zh-CN" altLang="en-US" sz="1400" dirty="0">
              <a:solidFill>
                <a:schemeClr val="bg1"/>
              </a:solidFill>
              <a:latin typeface="微软雅黑"/>
              <a:ea typeface="微软雅黑"/>
              <a:cs typeface="微软雅黑"/>
            </a:endParaRPr>
          </a:p>
        </p:txBody>
      </p:sp>
      <p:sp>
        <p:nvSpPr>
          <p:cNvPr id="40" name="矩形 39"/>
          <p:cNvSpPr/>
          <p:nvPr/>
        </p:nvSpPr>
        <p:spPr>
          <a:xfrm>
            <a:off x="3419872" y="1059582"/>
            <a:ext cx="2448272" cy="432048"/>
          </a:xfrm>
          <a:prstGeom prst="rect">
            <a:avLst/>
          </a:prstGeom>
          <a:solidFill>
            <a:srgbClr val="C0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just"/>
            <a:endParaRPr kumimoji="1" lang="zh-CN" altLang="en-US" dirty="0"/>
          </a:p>
        </p:txBody>
      </p:sp>
      <p:sp>
        <p:nvSpPr>
          <p:cNvPr id="41" name="文本框 31"/>
          <p:cNvSpPr txBox="1"/>
          <p:nvPr/>
        </p:nvSpPr>
        <p:spPr>
          <a:xfrm>
            <a:off x="3493590" y="1131590"/>
            <a:ext cx="954107" cy="307777"/>
          </a:xfrm>
          <a:prstGeom prst="rect">
            <a:avLst/>
          </a:prstGeom>
          <a:noFill/>
        </p:spPr>
        <p:txBody>
          <a:bodyPr wrap="none" rtlCol="0">
            <a:spAutoFit/>
          </a:bodyPr>
          <a:lstStyle/>
          <a:p>
            <a:r>
              <a:rPr kumimoji="1" lang="en-US" altLang="zh-CN" sz="1400" dirty="0" smtClean="0">
                <a:solidFill>
                  <a:schemeClr val="bg1"/>
                </a:solidFill>
                <a:latin typeface="微软雅黑"/>
                <a:ea typeface="微软雅黑"/>
                <a:cs typeface="微软雅黑"/>
              </a:rPr>
              <a:t>PC</a:t>
            </a:r>
            <a:r>
              <a:rPr kumimoji="1" lang="zh-CN" altLang="en-US" sz="1400" dirty="0" smtClean="0">
                <a:solidFill>
                  <a:schemeClr val="bg1"/>
                </a:solidFill>
                <a:latin typeface="微软雅黑"/>
                <a:ea typeface="微软雅黑"/>
                <a:cs typeface="微软雅黑"/>
              </a:rPr>
              <a:t>客户端</a:t>
            </a:r>
            <a:endParaRPr kumimoji="1" lang="zh-CN" altLang="en-US" sz="1400" dirty="0">
              <a:solidFill>
                <a:schemeClr val="bg1"/>
              </a:solidFill>
              <a:latin typeface="微软雅黑"/>
              <a:ea typeface="微软雅黑"/>
              <a:cs typeface="微软雅黑"/>
            </a:endParaRPr>
          </a:p>
        </p:txBody>
      </p:sp>
      <p:sp>
        <p:nvSpPr>
          <p:cNvPr id="43" name="文本框 31"/>
          <p:cNvSpPr txBox="1"/>
          <p:nvPr/>
        </p:nvSpPr>
        <p:spPr>
          <a:xfrm>
            <a:off x="765266" y="2931790"/>
            <a:ext cx="902811" cy="307777"/>
          </a:xfrm>
          <a:prstGeom prst="rect">
            <a:avLst/>
          </a:prstGeom>
          <a:noFill/>
        </p:spPr>
        <p:txBody>
          <a:bodyPr wrap="none" rtlCol="0">
            <a:spAutoFit/>
          </a:bodyPr>
          <a:lstStyle/>
          <a:p>
            <a:r>
              <a:rPr kumimoji="1" lang="zh-CN" altLang="en-US" sz="1400" dirty="0" smtClean="0">
                <a:solidFill>
                  <a:schemeClr val="bg1"/>
                </a:solidFill>
                <a:latin typeface="微软雅黑"/>
                <a:ea typeface="微软雅黑"/>
                <a:cs typeface="微软雅黑"/>
              </a:rPr>
              <a:t>垂直搜索</a:t>
            </a:r>
            <a:endParaRPr kumimoji="1" lang="zh-CN" altLang="en-US" sz="1400" dirty="0">
              <a:solidFill>
                <a:schemeClr val="bg1"/>
              </a:solidFill>
              <a:latin typeface="微软雅黑"/>
              <a:ea typeface="微软雅黑"/>
              <a:cs typeface="微软雅黑"/>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9" name="图片 5" descr="IMG_0867.PNG"/>
          <p:cNvPicPr>
            <a:picLocks noChangeAspect="1"/>
          </p:cNvPicPr>
          <p:nvPr/>
        </p:nvPicPr>
        <p:blipFill>
          <a:blip r:embed="rId3" cstate="print"/>
          <a:stretch>
            <a:fillRect/>
          </a:stretch>
        </p:blipFill>
        <p:spPr>
          <a:xfrm>
            <a:off x="3851910" y="339725"/>
            <a:ext cx="2602230" cy="4631055"/>
          </a:xfrm>
          <a:prstGeom prst="rect">
            <a:avLst/>
          </a:prstGeom>
          <a:noFill/>
          <a:ln w="9525" cap="flat" cmpd="sng">
            <a:solidFill>
              <a:schemeClr val="tx1"/>
            </a:solidFill>
            <a:prstDash val="solid"/>
            <a:miter/>
            <a:headEnd type="none" w="med" len="med"/>
            <a:tailEnd type="none" w="med" len="med"/>
          </a:ln>
        </p:spPr>
      </p:pic>
      <p:sp>
        <p:nvSpPr>
          <p:cNvPr id="14341" name="矩形 4"/>
          <p:cNvSpPr/>
          <p:nvPr/>
        </p:nvSpPr>
        <p:spPr>
          <a:xfrm>
            <a:off x="2987358" y="987108"/>
            <a:ext cx="4143375" cy="714375"/>
          </a:xfrm>
          <a:prstGeom prst="rect">
            <a:avLst/>
          </a:prstGeom>
          <a:noFill/>
          <a:ln w="25400" cap="flat" cmpd="sng">
            <a:solidFill>
              <a:srgbClr val="FF0000"/>
            </a:solidFill>
            <a:prstDash val="solid"/>
            <a:miter/>
            <a:headEnd type="none" w="med" len="med"/>
            <a:tailEnd type="none" w="med" len="med"/>
          </a:ln>
        </p:spPr>
        <p:txBody>
          <a:bodyPr/>
          <a:lstStyle/>
          <a:p>
            <a:pPr lvl="0"/>
            <a:endParaRPr lang="zh-CN" altLang="en-US" dirty="0">
              <a:latin typeface="Arial" pitchFamily="34" charset="0"/>
              <a:ea typeface="楷体_GB2312"/>
            </a:endParaRPr>
          </a:p>
        </p:txBody>
      </p:sp>
      <p:sp>
        <p:nvSpPr>
          <p:cNvPr id="3" name="矩形 4"/>
          <p:cNvSpPr/>
          <p:nvPr/>
        </p:nvSpPr>
        <p:spPr>
          <a:xfrm>
            <a:off x="2987358" y="2283778"/>
            <a:ext cx="4143375" cy="714375"/>
          </a:xfrm>
          <a:prstGeom prst="rect">
            <a:avLst/>
          </a:prstGeom>
          <a:noFill/>
          <a:ln w="25400" cap="flat" cmpd="sng">
            <a:solidFill>
              <a:srgbClr val="FF0000"/>
            </a:solidFill>
            <a:prstDash val="solid"/>
            <a:miter/>
            <a:headEnd type="none" w="med" len="med"/>
            <a:tailEnd type="none" w="med" len="med"/>
          </a:ln>
        </p:spPr>
        <p:txBody>
          <a:bodyPr/>
          <a:lstStyle/>
          <a:p>
            <a:pPr lvl="0"/>
            <a:endParaRPr lang="zh-CN" altLang="en-US" dirty="0">
              <a:latin typeface="Arial" pitchFamily="34" charset="0"/>
              <a:ea typeface="楷体_GB2312"/>
            </a:endParaRPr>
          </a:p>
        </p:txBody>
      </p:sp>
      <p:sp>
        <p:nvSpPr>
          <p:cNvPr id="4" name="文本框 3"/>
          <p:cNvSpPr txBox="1"/>
          <p:nvPr/>
        </p:nvSpPr>
        <p:spPr>
          <a:xfrm>
            <a:off x="107504" y="195486"/>
            <a:ext cx="2722880" cy="743585"/>
          </a:xfrm>
          <a:prstGeom prst="rect">
            <a:avLst/>
          </a:prstGeom>
          <a:noFill/>
        </p:spPr>
        <p:txBody>
          <a:bodyPr wrap="none" rtlCol="0">
            <a:spAutoFit/>
          </a:bodyPr>
          <a:lstStyle/>
          <a:p>
            <a:r>
              <a:rPr kumimoji="1" lang="zh-CN" altLang="en-US" sz="4000" dirty="0" smtClean="0">
                <a:latin typeface="微软雅黑"/>
                <a:ea typeface="微软雅黑"/>
                <a:cs typeface="微软雅黑"/>
              </a:rPr>
              <a:t>移动端排名</a:t>
            </a:r>
            <a:endParaRPr kumimoji="1" lang="zh-CN" altLang="en-US" sz="4000" dirty="0">
              <a:latin typeface="微软雅黑"/>
              <a:ea typeface="微软雅黑"/>
              <a:cs typeface="微软雅黑"/>
            </a:endParaRPr>
          </a:p>
        </p:txBody>
      </p:sp>
      <p:sp>
        <p:nvSpPr>
          <p:cNvPr id="28" name="矩形 27"/>
          <p:cNvSpPr/>
          <p:nvPr/>
        </p:nvSpPr>
        <p:spPr>
          <a:xfrm>
            <a:off x="0" y="915564"/>
            <a:ext cx="2483768" cy="45719"/>
          </a:xfrm>
          <a:prstGeom prst="rect">
            <a:avLst/>
          </a:prstGeom>
          <a:solidFill>
            <a:srgbClr val="C0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just"/>
            <a:endParaRPr kumimoji="1" lang="zh-CN" altLang="en-US"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64" name="矩形 63"/>
          <p:cNvSpPr/>
          <p:nvPr/>
        </p:nvSpPr>
        <p:spPr>
          <a:xfrm>
            <a:off x="635" y="885190"/>
            <a:ext cx="6142355" cy="76200"/>
          </a:xfrm>
          <a:prstGeom prst="rect">
            <a:avLst/>
          </a:prstGeom>
          <a:solidFill>
            <a:srgbClr val="C0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just"/>
            <a:endParaRPr kumimoji="1" lang="zh-CN" altLang="en-US" dirty="0"/>
          </a:p>
        </p:txBody>
      </p:sp>
      <p:sp>
        <p:nvSpPr>
          <p:cNvPr id="3" name="文本框 2"/>
          <p:cNvSpPr txBox="1"/>
          <p:nvPr/>
        </p:nvSpPr>
        <p:spPr>
          <a:xfrm>
            <a:off x="107504" y="195486"/>
            <a:ext cx="6015990" cy="743585"/>
          </a:xfrm>
          <a:prstGeom prst="rect">
            <a:avLst/>
          </a:prstGeom>
          <a:noFill/>
        </p:spPr>
        <p:txBody>
          <a:bodyPr wrap="none" rtlCol="0">
            <a:spAutoFit/>
          </a:bodyPr>
          <a:lstStyle/>
          <a:p>
            <a:r>
              <a:rPr kumimoji="1" lang="zh-CN" altLang="en-US" sz="4000" dirty="0" smtClean="0">
                <a:latin typeface="微软雅黑"/>
                <a:ea typeface="微软雅黑"/>
                <a:cs typeface="微软雅黑"/>
              </a:rPr>
              <a:t>云计算</a:t>
            </a:r>
            <a:r>
              <a:rPr kumimoji="1" lang="en-US" altLang="zh-CN" sz="4000" dirty="0" smtClean="0">
                <a:latin typeface="微软雅黑"/>
                <a:ea typeface="微软雅黑"/>
                <a:cs typeface="微软雅黑"/>
              </a:rPr>
              <a:t>+</a:t>
            </a:r>
            <a:r>
              <a:rPr kumimoji="1" lang="zh-CN" altLang="en-US" sz="4000" dirty="0" smtClean="0">
                <a:latin typeface="微软雅黑"/>
                <a:ea typeface="微软雅黑"/>
                <a:cs typeface="微软雅黑"/>
              </a:rPr>
              <a:t>大数据</a:t>
            </a:r>
            <a:r>
              <a:rPr kumimoji="1" lang="en-US" altLang="zh-CN" sz="4000" dirty="0" smtClean="0">
                <a:latin typeface="微软雅黑"/>
                <a:ea typeface="微软雅黑"/>
                <a:cs typeface="微软雅黑"/>
              </a:rPr>
              <a:t>+</a:t>
            </a:r>
            <a:r>
              <a:rPr kumimoji="1" lang="zh-CN" altLang="en-US" sz="4000" dirty="0" smtClean="0">
                <a:latin typeface="微软雅黑"/>
                <a:ea typeface="微软雅黑"/>
                <a:cs typeface="微软雅黑"/>
              </a:rPr>
              <a:t>人工智能</a:t>
            </a:r>
          </a:p>
        </p:txBody>
      </p:sp>
      <p:pic>
        <p:nvPicPr>
          <p:cNvPr id="10" name="图片 9" descr="2457331_221454035001_2"/>
          <p:cNvPicPr>
            <a:picLocks noChangeAspect="1"/>
          </p:cNvPicPr>
          <p:nvPr/>
        </p:nvPicPr>
        <p:blipFill>
          <a:blip r:embed="rId3"/>
          <a:stretch>
            <a:fillRect/>
          </a:stretch>
        </p:blipFill>
        <p:spPr>
          <a:xfrm>
            <a:off x="-32" y="1427816"/>
            <a:ext cx="4588510" cy="3701415"/>
          </a:xfrm>
          <a:prstGeom prst="rect">
            <a:avLst/>
          </a:prstGeom>
        </p:spPr>
      </p:pic>
      <p:pic>
        <p:nvPicPr>
          <p:cNvPr id="13329" name="图片 13" descr="屏幕快照 2013-06-14 上午1.48.50.png"/>
          <p:cNvPicPr>
            <a:picLocks noChangeAspect="1"/>
          </p:cNvPicPr>
          <p:nvPr/>
        </p:nvPicPr>
        <p:blipFill>
          <a:blip r:embed="rId4"/>
          <a:srcRect l="34212" t="4599" r="35486" b="46584"/>
          <a:stretch>
            <a:fillRect/>
          </a:stretch>
        </p:blipFill>
        <p:spPr>
          <a:xfrm>
            <a:off x="5939790" y="3724275"/>
            <a:ext cx="1963420" cy="1008380"/>
          </a:xfrm>
          <a:prstGeom prst="rect">
            <a:avLst/>
          </a:prstGeom>
          <a:noFill/>
          <a:ln w="9525" cap="flat" cmpd="sng">
            <a:solidFill>
              <a:schemeClr val="tx1"/>
            </a:solidFill>
            <a:prstDash val="solid"/>
            <a:miter/>
            <a:headEnd type="none" w="med" len="med"/>
            <a:tailEnd type="none" w="med" len="med"/>
          </a:ln>
        </p:spPr>
      </p:pic>
      <p:sp>
        <p:nvSpPr>
          <p:cNvPr id="11" name="文本框 10"/>
          <p:cNvSpPr txBox="1"/>
          <p:nvPr/>
        </p:nvSpPr>
        <p:spPr>
          <a:xfrm>
            <a:off x="2267585" y="1143006"/>
            <a:ext cx="6482080" cy="2286000"/>
          </a:xfrm>
          <a:prstGeom prst="rect">
            <a:avLst/>
          </a:prstGeom>
          <a:noFill/>
        </p:spPr>
        <p:txBody>
          <a:bodyPr wrap="square" rtlCol="0" anchor="t">
            <a:spAutoFit/>
          </a:bodyPr>
          <a:lstStyle/>
          <a:p>
            <a:pPr marL="285750" indent="-285750">
              <a:lnSpc>
                <a:spcPct val="150000"/>
              </a:lnSpc>
              <a:buClr>
                <a:srgbClr val="C00000"/>
              </a:buClr>
              <a:buFont typeface="Wingdings" pitchFamily="2" charset="2"/>
              <a:buChar char="n"/>
            </a:pPr>
            <a:r>
              <a:rPr lang="zh-CN" altLang="en-US" sz="1600" dirty="0">
                <a:latin typeface="微软雅黑" charset="0"/>
                <a:ea typeface="微软雅黑" charset="0"/>
                <a:sym typeface="+mn-ea"/>
              </a:rPr>
              <a:t>2015年5月出资设立浙江同花顺人工智能资产管理</a:t>
            </a:r>
            <a:r>
              <a:rPr lang="zh-CN" altLang="en-US" sz="1600" dirty="0" smtClean="0">
                <a:latin typeface="微软雅黑" charset="0"/>
                <a:ea typeface="微软雅黑" charset="0"/>
                <a:sym typeface="+mn-ea"/>
              </a:rPr>
              <a:t>有限公司</a:t>
            </a:r>
            <a:endParaRPr lang="zh-CN" altLang="en-US" sz="1600" dirty="0">
              <a:latin typeface="微软雅黑" charset="0"/>
              <a:ea typeface="微软雅黑" charset="0"/>
              <a:sym typeface="+mn-ea"/>
            </a:endParaRPr>
          </a:p>
          <a:p>
            <a:pPr marL="285750" indent="-285750">
              <a:lnSpc>
                <a:spcPct val="150000"/>
              </a:lnSpc>
              <a:buClrTx/>
            </a:pPr>
            <a:endParaRPr lang="zh-CN" altLang="en-US" sz="1600" dirty="0">
              <a:latin typeface="微软雅黑" charset="0"/>
              <a:ea typeface="微软雅黑" charset="0"/>
            </a:endParaRPr>
          </a:p>
          <a:p>
            <a:pPr marL="285750" indent="-285750">
              <a:lnSpc>
                <a:spcPct val="150000"/>
              </a:lnSpc>
              <a:buClr>
                <a:srgbClr val="C00000"/>
              </a:buClr>
              <a:buFont typeface="Wingdings" pitchFamily="2" charset="2"/>
              <a:buChar char="n"/>
            </a:pPr>
            <a:r>
              <a:rPr lang="zh-CN" altLang="en-US" sz="1600" dirty="0" smtClean="0">
                <a:latin typeface="微软雅黑" charset="0"/>
                <a:ea typeface="微软雅黑" charset="0"/>
              </a:rPr>
              <a:t>未来</a:t>
            </a:r>
            <a:r>
              <a:rPr lang="zh-CN" altLang="en-US" sz="1600" dirty="0">
                <a:latin typeface="微软雅黑" charset="0"/>
                <a:ea typeface="微软雅黑" charset="0"/>
              </a:rPr>
              <a:t>以云计算、金融大数据为支撑，构建金融财经知识图谱，采用语义分析、自然语言理解、语音识别等技术，着力开发人工智能产品，改善人机交互模式，以最快的速度响应投资者的提问，帮助其进行</a:t>
            </a:r>
            <a:r>
              <a:rPr lang="zh-CN" altLang="en-US" sz="1600" dirty="0" smtClean="0">
                <a:latin typeface="微软雅黑" charset="0"/>
                <a:ea typeface="微软雅黑" charset="0"/>
              </a:rPr>
              <a:t>投资决策</a:t>
            </a:r>
            <a:endParaRPr lang="zh-CN" altLang="en-US" sz="1600" dirty="0">
              <a:latin typeface="微软雅黑" charset="0"/>
              <a:ea typeface="微软雅黑" charset="0"/>
            </a:endParaRPr>
          </a:p>
        </p:txBody>
      </p:sp>
      <p:sp>
        <p:nvSpPr>
          <p:cNvPr id="12" name="文本框 11"/>
          <p:cNvSpPr txBox="1"/>
          <p:nvPr/>
        </p:nvSpPr>
        <p:spPr>
          <a:xfrm>
            <a:off x="2051685" y="3796030"/>
            <a:ext cx="2009775" cy="521970"/>
          </a:xfrm>
          <a:prstGeom prst="rect">
            <a:avLst/>
          </a:prstGeom>
          <a:noFill/>
        </p:spPr>
        <p:txBody>
          <a:bodyPr wrap="square" rtlCol="0">
            <a:spAutoFit/>
          </a:bodyPr>
          <a:lstStyle/>
          <a:p>
            <a:r>
              <a:rPr lang="en-US" altLang="zh-CN" sz="2800"/>
              <a:t>FUTURE……</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0">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323215" y="1635760"/>
            <a:ext cx="8456930" cy="1293180"/>
          </a:xfrm>
        </p:spPr>
        <p:txBody>
          <a:bodyPr rtlCol="0">
            <a:normAutofit/>
          </a:bodyPr>
          <a:lstStyle/>
          <a:p>
            <a:pPr eaLnBrk="1" hangingPunct="1">
              <a:spcAft>
                <a:spcPts val="0"/>
              </a:spcAft>
              <a:defRPr/>
            </a:pPr>
            <a:r>
              <a:rPr lang="zh-CN" altLang="zh-CN" sz="5400" dirty="0" smtClean="0"/>
              <a:t>谢</a:t>
            </a:r>
            <a:r>
              <a:rPr lang="en-US" altLang="zh-CN" sz="5400" dirty="0" smtClean="0"/>
              <a:t>  </a:t>
            </a:r>
            <a:r>
              <a:rPr lang="zh-CN" altLang="zh-CN" sz="5400" dirty="0" smtClean="0"/>
              <a:t>谢</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79070" y="1059815"/>
            <a:ext cx="5528945" cy="3791807"/>
          </a:xfrm>
          <a:prstGeom prst="rect">
            <a:avLst/>
          </a:prstGeom>
          <a:noFill/>
        </p:spPr>
        <p:txBody>
          <a:bodyPr wrap="square" rtlCol="0">
            <a:spAutoFit/>
          </a:bodyPr>
          <a:lstStyle/>
          <a:p>
            <a:pPr marL="285750" indent="-285750">
              <a:lnSpc>
                <a:spcPct val="150000"/>
              </a:lnSpc>
              <a:buClrTx/>
              <a:buFont typeface="Wingdings" pitchFamily="2" charset="2"/>
              <a:buChar char="n"/>
            </a:pPr>
            <a:r>
              <a:rPr lang="zh-CN" altLang="en-US" sz="1600" dirty="0" smtClean="0">
                <a:latin typeface="微软雅黑" charset="0"/>
                <a:ea typeface="微软雅黑" charset="0"/>
                <a:sym typeface="+mn-ea"/>
              </a:rPr>
              <a:t>浙江核新同花顺网络信息股份有限公司</a:t>
            </a:r>
            <a:r>
              <a:rPr lang="zh-CN" altLang="en-US" sz="1600" dirty="0">
                <a:latin typeface="微软雅黑" charset="0"/>
                <a:ea typeface="微软雅黑" charset="0"/>
                <a:sym typeface="+mn-ea"/>
              </a:rPr>
              <a:t>，是专业从事金融大数据处理、金融信息云服务的</a:t>
            </a:r>
            <a:r>
              <a:rPr lang="zh-CN" altLang="en-US" sz="1600" b="1" dirty="0">
                <a:solidFill>
                  <a:srgbClr val="FF0000"/>
                </a:solidFill>
                <a:latin typeface="微软雅黑" charset="0"/>
                <a:ea typeface="微软雅黑" charset="0"/>
                <a:sym typeface="+mn-ea"/>
              </a:rPr>
              <a:t>高新技术企业</a:t>
            </a:r>
            <a:r>
              <a:rPr lang="zh-CN" altLang="en-US" sz="1600" dirty="0">
                <a:latin typeface="微软雅黑" charset="0"/>
                <a:ea typeface="微软雅黑" charset="0"/>
                <a:sym typeface="+mn-ea"/>
              </a:rPr>
              <a:t>，是</a:t>
            </a:r>
            <a:r>
              <a:rPr lang="zh-CN" altLang="en-US" sz="1600" b="1" dirty="0">
                <a:solidFill>
                  <a:srgbClr val="FF0000"/>
                </a:solidFill>
                <a:latin typeface="微软雅黑" charset="0"/>
                <a:ea typeface="微软雅黑" charset="0"/>
                <a:sym typeface="+mn-ea"/>
              </a:rPr>
              <a:t>国家规划布局内重点软件企业、国家信息化试点工程</a:t>
            </a:r>
            <a:r>
              <a:rPr lang="zh-CN" altLang="en-US" sz="1600" b="1" dirty="0" smtClean="0">
                <a:solidFill>
                  <a:srgbClr val="FF0000"/>
                </a:solidFill>
                <a:latin typeface="微软雅黑" charset="0"/>
                <a:ea typeface="微软雅黑" charset="0"/>
                <a:sym typeface="+mn-ea"/>
              </a:rPr>
              <a:t>单位，</a:t>
            </a:r>
            <a:r>
              <a:rPr lang="zh-CN" altLang="en-US" sz="1600" dirty="0" smtClean="0">
                <a:latin typeface="微软雅黑" charset="0"/>
                <a:ea typeface="微软雅黑" charset="0"/>
                <a:sym typeface="+mn-ea"/>
              </a:rPr>
              <a:t>是国内</a:t>
            </a:r>
            <a:r>
              <a:rPr lang="zh-CN" altLang="en-US" sz="1600" b="1" dirty="0" smtClean="0">
                <a:solidFill>
                  <a:srgbClr val="FF0000"/>
                </a:solidFill>
                <a:latin typeface="微软雅黑" charset="0"/>
                <a:ea typeface="微软雅黑" charset="0"/>
                <a:sym typeface="+mn-ea"/>
              </a:rPr>
              <a:t>第一家互联网金融信息服务行业上市公司</a:t>
            </a:r>
            <a:endParaRPr lang="zh-CN" altLang="en-US" sz="1600" b="1" dirty="0">
              <a:solidFill>
                <a:srgbClr val="FF0000"/>
              </a:solidFill>
              <a:latin typeface="微软雅黑" charset="0"/>
              <a:ea typeface="微软雅黑" charset="0"/>
              <a:sym typeface="+mn-ea"/>
            </a:endParaRPr>
          </a:p>
          <a:p>
            <a:pPr marL="266700" indent="-266700" defTabSz="917575">
              <a:lnSpc>
                <a:spcPct val="150000"/>
              </a:lnSpc>
              <a:spcBef>
                <a:spcPct val="50000"/>
              </a:spcBef>
              <a:buFont typeface="Wingdings" pitchFamily="2" charset="2"/>
              <a:buChar char="n"/>
              <a:defRPr/>
            </a:pPr>
            <a:r>
              <a:rPr lang="zh-CN" altLang="en-US" sz="1600" dirty="0" smtClean="0">
                <a:latin typeface="微软雅黑" charset="0"/>
                <a:ea typeface="微软雅黑" charset="0"/>
                <a:sym typeface="+mn-ea"/>
              </a:rPr>
              <a:t>凭借业内最全面、合理的产品线及业务结构，以及高市场覆盖率和成长速度位于综合竞争力</a:t>
            </a:r>
            <a:r>
              <a:rPr lang="zh-CN" altLang="en-US" sz="1600" b="1" dirty="0" smtClean="0">
                <a:solidFill>
                  <a:srgbClr val="FF0000"/>
                </a:solidFill>
                <a:latin typeface="微软雅黑" charset="0"/>
                <a:ea typeface="微软雅黑" charset="0"/>
                <a:sym typeface="+mn-ea"/>
              </a:rPr>
              <a:t>名列前茅</a:t>
            </a:r>
          </a:p>
          <a:p>
            <a:pPr marL="266700" indent="-266700" defTabSz="917575">
              <a:lnSpc>
                <a:spcPct val="150000"/>
              </a:lnSpc>
              <a:spcBef>
                <a:spcPct val="50000"/>
              </a:spcBef>
              <a:buFont typeface="Wingdings" pitchFamily="2" charset="2"/>
              <a:buChar char="n"/>
              <a:defRPr/>
            </a:pPr>
            <a:r>
              <a:rPr lang="zh-CN" altLang="en-US" sz="1600" dirty="0" smtClean="0">
                <a:latin typeface="微软雅黑" charset="0"/>
                <a:ea typeface="微软雅黑" charset="0"/>
                <a:sym typeface="+mn-ea"/>
              </a:rPr>
              <a:t>证券行情交易系统领域</a:t>
            </a:r>
            <a:r>
              <a:rPr lang="zh-CN" altLang="en-US" sz="1600" b="1" dirty="0" smtClean="0">
                <a:solidFill>
                  <a:srgbClr val="FF0000"/>
                </a:solidFill>
                <a:latin typeface="微软雅黑" charset="0"/>
                <a:ea typeface="微软雅黑" charset="0"/>
                <a:sym typeface="+mn-ea"/>
              </a:rPr>
              <a:t>覆盖率业内第一</a:t>
            </a:r>
            <a:r>
              <a:rPr lang="zh-CN" altLang="en-US" sz="1600" dirty="0" smtClean="0">
                <a:latin typeface="微软雅黑" charset="0"/>
                <a:ea typeface="微软雅黑" charset="0"/>
                <a:sym typeface="+mn-ea"/>
              </a:rPr>
              <a:t>，金融资讯及数据服务及手机金融信息服务领域均有较强的</a:t>
            </a:r>
            <a:r>
              <a:rPr lang="zh-CN" altLang="en-US" sz="1600" b="1" dirty="0" smtClean="0">
                <a:solidFill>
                  <a:srgbClr val="FF0000"/>
                </a:solidFill>
                <a:latin typeface="微软雅黑" charset="0"/>
                <a:ea typeface="微软雅黑" charset="0"/>
                <a:sym typeface="+mn-ea"/>
              </a:rPr>
              <a:t>竞争优势 </a:t>
            </a:r>
          </a:p>
          <a:p>
            <a:pPr>
              <a:lnSpc>
                <a:spcPct val="80000"/>
              </a:lnSpc>
            </a:pPr>
            <a:endParaRPr lang="zh-CN" altLang="en-US" dirty="0"/>
          </a:p>
          <a:p>
            <a:endParaRPr lang="zh-CN" altLang="en-US" dirty="0"/>
          </a:p>
        </p:txBody>
      </p:sp>
      <p:sp>
        <p:nvSpPr>
          <p:cNvPr id="5" name="文本框 4"/>
          <p:cNvSpPr txBox="1"/>
          <p:nvPr/>
        </p:nvSpPr>
        <p:spPr>
          <a:xfrm>
            <a:off x="107504" y="195486"/>
            <a:ext cx="1826141" cy="584775"/>
          </a:xfrm>
          <a:prstGeom prst="rect">
            <a:avLst/>
          </a:prstGeom>
          <a:noFill/>
        </p:spPr>
        <p:txBody>
          <a:bodyPr wrap="none" rtlCol="0">
            <a:spAutoFit/>
          </a:bodyPr>
          <a:lstStyle/>
          <a:p>
            <a:r>
              <a:rPr kumimoji="1" lang="zh-CN" altLang="en-US" sz="3200" dirty="0" smtClean="0">
                <a:latin typeface="微软雅黑"/>
                <a:ea typeface="微软雅黑"/>
                <a:cs typeface="微软雅黑"/>
              </a:rPr>
              <a:t>公司概况</a:t>
            </a:r>
            <a:endParaRPr kumimoji="1" lang="zh-CN" altLang="en-US" sz="3200" dirty="0">
              <a:latin typeface="微软雅黑"/>
              <a:ea typeface="微软雅黑"/>
              <a:cs typeface="微软雅黑"/>
            </a:endParaRPr>
          </a:p>
        </p:txBody>
      </p:sp>
      <p:sp>
        <p:nvSpPr>
          <p:cNvPr id="13" name="矩形 12"/>
          <p:cNvSpPr/>
          <p:nvPr/>
        </p:nvSpPr>
        <p:spPr>
          <a:xfrm flipV="1">
            <a:off x="0" y="740081"/>
            <a:ext cx="2843808" cy="45719"/>
          </a:xfrm>
          <a:prstGeom prst="rect">
            <a:avLst/>
          </a:prstGeom>
          <a:solidFill>
            <a:srgbClr val="C0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just"/>
            <a:endParaRPr kumimoji="1" lang="zh-CN" altLang="en-US" dirty="0"/>
          </a:p>
        </p:txBody>
      </p:sp>
      <p:sp>
        <p:nvSpPr>
          <p:cNvPr id="6" name="Freeform 141"/>
          <p:cNvSpPr/>
          <p:nvPr/>
        </p:nvSpPr>
        <p:spPr>
          <a:xfrm>
            <a:off x="5858193" y="837565"/>
            <a:ext cx="3133725" cy="1577975"/>
          </a:xfrm>
          <a:custGeom>
            <a:avLst/>
            <a:gdLst>
              <a:gd name="txL" fmla="*/ 0 w 5424"/>
              <a:gd name="txT" fmla="*/ 0 h 1488"/>
              <a:gd name="txR" fmla="*/ 5424 w 5424"/>
              <a:gd name="txB" fmla="*/ 1488 h 1488"/>
            </a:gdLst>
            <a:ahLst/>
            <a:cxnLst>
              <a:cxn ang="0">
                <a:pos x="0"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0"/>
              </a:cxn>
              <a:cxn ang="0">
                <a:pos x="2147483647" y="2147483647"/>
              </a:cxn>
              <a:cxn ang="0">
                <a:pos x="2147483647" y="2147483647"/>
              </a:cxn>
              <a:cxn ang="0">
                <a:pos x="2147483647" y="2147483647"/>
              </a:cxn>
              <a:cxn ang="0">
                <a:pos x="2147483647" y="2147483647"/>
              </a:cxn>
              <a:cxn ang="0">
                <a:pos x="2147483647" y="2147483647"/>
              </a:cxn>
              <a:cxn ang="0">
                <a:pos x="0" y="2147483647"/>
              </a:cxn>
            </a:cxnLst>
            <a:rect l="txL" t="txT" r="txR" b="txB"/>
            <a:pathLst>
              <a:path w="5424" h="1488">
                <a:moveTo>
                  <a:pt x="0" y="1440"/>
                </a:moveTo>
                <a:lnTo>
                  <a:pt x="0" y="1488"/>
                </a:lnTo>
                <a:lnTo>
                  <a:pt x="1152" y="1488"/>
                </a:lnTo>
                <a:lnTo>
                  <a:pt x="1392" y="1008"/>
                </a:lnTo>
                <a:lnTo>
                  <a:pt x="2544" y="1008"/>
                </a:lnTo>
                <a:lnTo>
                  <a:pt x="2832" y="528"/>
                </a:lnTo>
                <a:lnTo>
                  <a:pt x="3984" y="528"/>
                </a:lnTo>
                <a:lnTo>
                  <a:pt x="4272" y="48"/>
                </a:lnTo>
                <a:lnTo>
                  <a:pt x="5424" y="48"/>
                </a:lnTo>
                <a:lnTo>
                  <a:pt x="5424" y="0"/>
                </a:lnTo>
                <a:lnTo>
                  <a:pt x="4272" y="0"/>
                </a:lnTo>
                <a:lnTo>
                  <a:pt x="3984" y="480"/>
                </a:lnTo>
                <a:lnTo>
                  <a:pt x="2832" y="480"/>
                </a:lnTo>
                <a:lnTo>
                  <a:pt x="2544" y="960"/>
                </a:lnTo>
                <a:lnTo>
                  <a:pt x="1392" y="960"/>
                </a:lnTo>
                <a:lnTo>
                  <a:pt x="1152" y="1440"/>
                </a:lnTo>
                <a:lnTo>
                  <a:pt x="0" y="1440"/>
                </a:lnTo>
                <a:close/>
              </a:path>
            </a:pathLst>
          </a:custGeom>
          <a:gradFill rotWithShape="1">
            <a:gsLst>
              <a:gs pos="0">
                <a:srgbClr val="FF0000"/>
              </a:gs>
              <a:gs pos="100000">
                <a:schemeClr val="bg1"/>
              </a:gs>
            </a:gsLst>
            <a:lin ang="5400000" scaled="1"/>
            <a:tileRect/>
          </a:gradFill>
          <a:ln w="9525" cap="flat" cmpd="sng">
            <a:prstDash val="solid"/>
            <a:miter/>
            <a:headEnd type="none" w="med" len="med"/>
            <a:tailEnd type="none" w="med" len="med"/>
          </a:ln>
          <a:scene3d>
            <a:camera prst="legacyPerspectiveTop">
              <a:rot lat="0" lon="0" rev="0"/>
            </a:camera>
            <a:lightRig rig="legacyNormal3" dir="r"/>
          </a:scene3d>
          <a:sp3d extrusionH="1801800" prstMaterial="legacyPlastic">
            <a:bevelT w="13500" h="13500" prst="angle"/>
            <a:bevelB w="13500" h="13500" prst="angle"/>
            <a:extrusionClr>
              <a:srgbClr val="FF0000"/>
            </a:extrusionClr>
          </a:sp3d>
        </p:spPr>
        <p:txBody>
          <a:bodyPr>
            <a:flatTx/>
          </a:bodyPr>
          <a:lstStyle/>
          <a:p>
            <a:pPr lvl="0"/>
            <a:endParaRPr lang="zh-CN" altLang="en-US" dirty="0">
              <a:latin typeface="Arial" pitchFamily="34" charset="0"/>
              <a:ea typeface="楷体_GB2312"/>
            </a:endParaRPr>
          </a:p>
        </p:txBody>
      </p:sp>
      <p:sp>
        <p:nvSpPr>
          <p:cNvPr id="7179" name="Text Box 152"/>
          <p:cNvSpPr txBox="1">
            <a:spLocks noChangeArrowheads="1"/>
          </p:cNvSpPr>
          <p:nvPr/>
        </p:nvSpPr>
        <p:spPr bwMode="auto">
          <a:xfrm rot="291665">
            <a:off x="7418705" y="150178"/>
            <a:ext cx="677863" cy="936625"/>
          </a:xfrm>
          <a:prstGeom prst="rect">
            <a:avLst/>
          </a:prstGeom>
          <a:noFill/>
          <a:ln w="9525">
            <a:noFill/>
            <a:miter lim="800000"/>
          </a:ln>
        </p:spPr>
        <p:txBody>
          <a:bodyPr vert="eaVert">
            <a:spAutoFit/>
          </a:bodyPr>
          <a:lstStyle/>
          <a:p>
            <a:pPr marL="0" marR="0" lvl="0" indent="0" algn="ctr" defTabSz="914400" rtl="0" eaLnBrk="1" fontAlgn="base" latinLnBrk="0" hangingPunct="1">
              <a:spcBef>
                <a:spcPct val="50000"/>
              </a:spcBef>
              <a:spcAft>
                <a:spcPct val="0"/>
              </a:spcAft>
              <a:buClrTx/>
              <a:buSzTx/>
              <a:buFont typeface="Arial" pitchFamily="34" charset="0"/>
              <a:buNone/>
              <a:defRPr/>
            </a:pPr>
            <a:r>
              <a:rPr kumimoji="0" lang="zh-CN" altLang="en-US" sz="3200" b="1" i="0" u="none" strike="noStrike" kern="1200" cap="none" spc="0" normalizeH="0" baseline="0" noProof="0" dirty="0">
                <a:ln>
                  <a:noFill/>
                </a:ln>
                <a:solidFill>
                  <a:srgbClr val="CC3300"/>
                </a:solidFill>
                <a:effectLst>
                  <a:outerShdw blurRad="38100" dist="38100" dir="2700000" algn="tl">
                    <a:srgbClr val="C0C0C0"/>
                  </a:outerShdw>
                </a:effectLst>
                <a:uLnTx/>
                <a:uFillTx/>
                <a:latin typeface="Arial" pitchFamily="34" charset="0"/>
                <a:ea typeface="楷体_GB2312"/>
                <a:cs typeface="楷体_GB2312"/>
              </a:rPr>
              <a:t>信息</a:t>
            </a:r>
          </a:p>
        </p:txBody>
      </p:sp>
      <p:sp>
        <p:nvSpPr>
          <p:cNvPr id="7180" name="Text Box 153"/>
          <p:cNvSpPr txBox="1">
            <a:spLocks noChangeArrowheads="1"/>
          </p:cNvSpPr>
          <p:nvPr/>
        </p:nvSpPr>
        <p:spPr bwMode="auto">
          <a:xfrm rot="291665">
            <a:off x="6647180" y="542290"/>
            <a:ext cx="677863" cy="936625"/>
          </a:xfrm>
          <a:prstGeom prst="rect">
            <a:avLst/>
          </a:prstGeom>
          <a:noFill/>
          <a:ln w="9525">
            <a:noFill/>
            <a:miter lim="800000"/>
          </a:ln>
        </p:spPr>
        <p:txBody>
          <a:bodyPr vert="eaVert">
            <a:spAutoFit/>
          </a:bodyPr>
          <a:lstStyle/>
          <a:p>
            <a:pPr marL="0" marR="0" lvl="0" indent="0" algn="ctr" defTabSz="914400" rtl="0" eaLnBrk="1" fontAlgn="base" latinLnBrk="0" hangingPunct="1">
              <a:spcBef>
                <a:spcPct val="50000"/>
              </a:spcBef>
              <a:spcAft>
                <a:spcPct val="0"/>
              </a:spcAft>
              <a:buClrTx/>
              <a:buSzTx/>
              <a:buFont typeface="Arial" pitchFamily="34" charset="0"/>
              <a:buNone/>
              <a:defRPr/>
            </a:pPr>
            <a:r>
              <a:rPr kumimoji="0" lang="zh-CN" altLang="en-US" sz="3200" b="1" i="0" u="none" strike="noStrike" kern="1200" cap="none" spc="0" normalizeH="0" baseline="0" noProof="0" dirty="0">
                <a:ln>
                  <a:noFill/>
                </a:ln>
                <a:solidFill>
                  <a:srgbClr val="CC3300"/>
                </a:solidFill>
                <a:effectLst>
                  <a:outerShdw blurRad="38100" dist="38100" dir="2700000" algn="tl">
                    <a:srgbClr val="C0C0C0"/>
                  </a:outerShdw>
                </a:effectLst>
                <a:uLnTx/>
                <a:uFillTx/>
                <a:latin typeface="Arial" pitchFamily="34" charset="0"/>
                <a:ea typeface="楷体_GB2312"/>
                <a:cs typeface="楷体_GB2312"/>
              </a:rPr>
              <a:t>工具</a:t>
            </a:r>
          </a:p>
        </p:txBody>
      </p:sp>
      <p:sp>
        <p:nvSpPr>
          <p:cNvPr id="7181" name="Text Box 154"/>
          <p:cNvSpPr txBox="1">
            <a:spLocks noChangeArrowheads="1"/>
          </p:cNvSpPr>
          <p:nvPr/>
        </p:nvSpPr>
        <p:spPr bwMode="auto">
          <a:xfrm rot="291665">
            <a:off x="5926455" y="974090"/>
            <a:ext cx="677863" cy="936625"/>
          </a:xfrm>
          <a:prstGeom prst="rect">
            <a:avLst/>
          </a:prstGeom>
          <a:noFill/>
          <a:ln w="9525">
            <a:noFill/>
            <a:miter lim="800000"/>
          </a:ln>
        </p:spPr>
        <p:txBody>
          <a:bodyPr vert="eaVert">
            <a:spAutoFit/>
          </a:bodyPr>
          <a:lstStyle/>
          <a:p>
            <a:pPr marL="0" marR="0" lvl="0" indent="0" algn="ctr" defTabSz="914400" rtl="0" eaLnBrk="1" fontAlgn="base" latinLnBrk="0" hangingPunct="1">
              <a:spcBef>
                <a:spcPct val="50000"/>
              </a:spcBef>
              <a:spcAft>
                <a:spcPct val="0"/>
              </a:spcAft>
              <a:buClrTx/>
              <a:buSzTx/>
              <a:buFont typeface="Arial" pitchFamily="34" charset="0"/>
              <a:buNone/>
              <a:defRPr/>
            </a:pPr>
            <a:r>
              <a:rPr kumimoji="0" lang="zh-CN" altLang="en-US" sz="3200" b="1" i="0" u="none" strike="noStrike" kern="1200" cap="none" spc="0" normalizeH="0" baseline="0" noProof="0" dirty="0">
                <a:ln>
                  <a:noFill/>
                </a:ln>
                <a:solidFill>
                  <a:srgbClr val="CC3300"/>
                </a:solidFill>
                <a:effectLst>
                  <a:outerShdw blurRad="38100" dist="38100" dir="2700000" algn="tl">
                    <a:srgbClr val="C0C0C0"/>
                  </a:outerShdw>
                </a:effectLst>
                <a:uLnTx/>
                <a:uFillTx/>
                <a:latin typeface="Arial" pitchFamily="34" charset="0"/>
                <a:ea typeface="楷体_GB2312"/>
                <a:cs typeface="楷体_GB2312"/>
              </a:rPr>
              <a:t>知识</a:t>
            </a:r>
          </a:p>
        </p:txBody>
      </p:sp>
      <p:pic>
        <p:nvPicPr>
          <p:cNvPr id="11" name="Picture 9" descr="6"/>
          <p:cNvPicPr>
            <a:picLocks noChangeAspect="1" noChangeArrowheads="1"/>
          </p:cNvPicPr>
          <p:nvPr/>
        </p:nvPicPr>
        <p:blipFill>
          <a:blip r:embed="rId3"/>
          <a:srcRect/>
          <a:stretch>
            <a:fillRect/>
          </a:stretch>
        </p:blipFill>
        <p:spPr bwMode="auto">
          <a:xfrm>
            <a:off x="5715008" y="2643188"/>
            <a:ext cx="3273425" cy="2052638"/>
          </a:xfrm>
          <a:prstGeom prst="rect">
            <a:avLst/>
          </a:prstGeom>
          <a:noFill/>
          <a:ln w="9525" algn="ctr">
            <a:noFill/>
            <a:miter lim="800000"/>
            <a:headEnd/>
            <a:tailEnd/>
          </a:ln>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t="-1000" b="-1000"/>
          </a:stretch>
        </a:blipFill>
        <a:effectLst/>
      </p:bgPr>
    </p:bg>
    <p:spTree>
      <p:nvGrpSpPr>
        <p:cNvPr id="1" name=""/>
        <p:cNvGrpSpPr/>
        <p:nvPr/>
      </p:nvGrpSpPr>
      <p:grpSpPr>
        <a:xfrm>
          <a:off x="0" y="0"/>
          <a:ext cx="0" cy="0"/>
          <a:chOff x="0" y="0"/>
          <a:chExt cx="0" cy="0"/>
        </a:xfrm>
      </p:grpSpPr>
      <p:sp>
        <p:nvSpPr>
          <p:cNvPr id="61" name="梯形 60"/>
          <p:cNvSpPr/>
          <p:nvPr/>
        </p:nvSpPr>
        <p:spPr>
          <a:xfrm>
            <a:off x="0" y="4011910"/>
            <a:ext cx="9144000" cy="432048"/>
          </a:xfrm>
          <a:prstGeom prst="trapezoid">
            <a:avLst>
              <a:gd name="adj" fmla="val 81737"/>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2" name="矩形 1"/>
          <p:cNvSpPr/>
          <p:nvPr/>
        </p:nvSpPr>
        <p:spPr>
          <a:xfrm flipV="1">
            <a:off x="0" y="740080"/>
            <a:ext cx="2071670" cy="45719"/>
          </a:xfrm>
          <a:prstGeom prst="rect">
            <a:avLst/>
          </a:prstGeom>
          <a:solidFill>
            <a:srgbClr val="C0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just"/>
            <a:endParaRPr kumimoji="1" lang="zh-CN" altLang="en-US" dirty="0"/>
          </a:p>
        </p:txBody>
      </p:sp>
      <p:sp>
        <p:nvSpPr>
          <p:cNvPr id="3" name="文本框 2"/>
          <p:cNvSpPr txBox="1"/>
          <p:nvPr/>
        </p:nvSpPr>
        <p:spPr>
          <a:xfrm>
            <a:off x="0" y="195486"/>
            <a:ext cx="1826141" cy="584775"/>
          </a:xfrm>
          <a:prstGeom prst="rect">
            <a:avLst/>
          </a:prstGeom>
          <a:noFill/>
        </p:spPr>
        <p:txBody>
          <a:bodyPr wrap="none" rtlCol="0">
            <a:spAutoFit/>
          </a:bodyPr>
          <a:lstStyle/>
          <a:p>
            <a:r>
              <a:rPr kumimoji="1" lang="zh-CN" altLang="en-US" sz="3200" dirty="0" smtClean="0">
                <a:latin typeface="微软雅黑"/>
                <a:ea typeface="微软雅黑"/>
                <a:cs typeface="微软雅黑"/>
              </a:rPr>
              <a:t>发展历程</a:t>
            </a:r>
            <a:endParaRPr kumimoji="1" lang="zh-CN" altLang="en-US" sz="3200" dirty="0">
              <a:latin typeface="微软雅黑"/>
              <a:ea typeface="微软雅黑"/>
              <a:cs typeface="微软雅黑"/>
            </a:endParaRPr>
          </a:p>
        </p:txBody>
      </p:sp>
      <p:sp>
        <p:nvSpPr>
          <p:cNvPr id="4" name="文本框 3"/>
          <p:cNvSpPr txBox="1"/>
          <p:nvPr/>
        </p:nvSpPr>
        <p:spPr>
          <a:xfrm>
            <a:off x="322580" y="3036570"/>
            <a:ext cx="557530" cy="276225"/>
          </a:xfrm>
          <a:prstGeom prst="rect">
            <a:avLst/>
          </a:prstGeom>
          <a:noFill/>
        </p:spPr>
        <p:txBody>
          <a:bodyPr wrap="square" rtlCol="0">
            <a:spAutoFit/>
          </a:bodyPr>
          <a:lstStyle/>
          <a:p>
            <a:r>
              <a:rPr kumimoji="1" lang="en-US" altLang="zh-CN" sz="1200" dirty="0" smtClean="0">
                <a:solidFill>
                  <a:srgbClr val="C00000"/>
                </a:solidFill>
              </a:rPr>
              <a:t>1994</a:t>
            </a:r>
            <a:endParaRPr kumimoji="1" lang="zh-CN" altLang="en-US" sz="1200" dirty="0">
              <a:solidFill>
                <a:srgbClr val="C00000"/>
              </a:solidFill>
            </a:endParaRPr>
          </a:p>
        </p:txBody>
      </p:sp>
      <p:sp>
        <p:nvSpPr>
          <p:cNvPr id="33" name="文本框 32"/>
          <p:cNvSpPr txBox="1"/>
          <p:nvPr/>
        </p:nvSpPr>
        <p:spPr>
          <a:xfrm>
            <a:off x="1186815" y="2604135"/>
            <a:ext cx="640080" cy="276225"/>
          </a:xfrm>
          <a:prstGeom prst="rect">
            <a:avLst/>
          </a:prstGeom>
          <a:noFill/>
        </p:spPr>
        <p:txBody>
          <a:bodyPr wrap="square" rtlCol="0">
            <a:spAutoFit/>
          </a:bodyPr>
          <a:lstStyle/>
          <a:p>
            <a:r>
              <a:rPr kumimoji="1" lang="en-US" altLang="zh-CN" sz="1200" dirty="0" smtClean="0">
                <a:solidFill>
                  <a:srgbClr val="C00000"/>
                </a:solidFill>
              </a:rPr>
              <a:t>1997</a:t>
            </a:r>
            <a:endParaRPr kumimoji="1" lang="zh-CN" altLang="en-US" sz="1200" dirty="0">
              <a:solidFill>
                <a:srgbClr val="C00000"/>
              </a:solidFill>
            </a:endParaRPr>
          </a:p>
        </p:txBody>
      </p:sp>
      <p:sp>
        <p:nvSpPr>
          <p:cNvPr id="35" name="文本框 34"/>
          <p:cNvSpPr txBox="1"/>
          <p:nvPr/>
        </p:nvSpPr>
        <p:spPr>
          <a:xfrm>
            <a:off x="3562985" y="1812290"/>
            <a:ext cx="559435" cy="276225"/>
          </a:xfrm>
          <a:prstGeom prst="rect">
            <a:avLst/>
          </a:prstGeom>
          <a:noFill/>
        </p:spPr>
        <p:txBody>
          <a:bodyPr wrap="square" rtlCol="0">
            <a:spAutoFit/>
          </a:bodyPr>
          <a:lstStyle/>
          <a:p>
            <a:r>
              <a:rPr kumimoji="1" lang="en-US" altLang="zh-CN" sz="1200" dirty="0" smtClean="0">
                <a:solidFill>
                  <a:srgbClr val="C00000"/>
                </a:solidFill>
              </a:rPr>
              <a:t>2007</a:t>
            </a:r>
            <a:endParaRPr kumimoji="1" lang="zh-CN" altLang="en-US" sz="1200" dirty="0">
              <a:solidFill>
                <a:srgbClr val="C00000"/>
              </a:solidFill>
            </a:endParaRPr>
          </a:p>
        </p:txBody>
      </p:sp>
      <p:sp>
        <p:nvSpPr>
          <p:cNvPr id="36" name="文本框 35"/>
          <p:cNvSpPr txBox="1"/>
          <p:nvPr/>
        </p:nvSpPr>
        <p:spPr>
          <a:xfrm>
            <a:off x="4354830" y="1668145"/>
            <a:ext cx="586740" cy="276225"/>
          </a:xfrm>
          <a:prstGeom prst="rect">
            <a:avLst/>
          </a:prstGeom>
          <a:noFill/>
        </p:spPr>
        <p:txBody>
          <a:bodyPr wrap="square" rtlCol="0">
            <a:spAutoFit/>
          </a:bodyPr>
          <a:lstStyle/>
          <a:p>
            <a:r>
              <a:rPr kumimoji="1" lang="en-US" altLang="zh-CN" sz="1200" dirty="0" smtClean="0">
                <a:solidFill>
                  <a:srgbClr val="C00000"/>
                </a:solidFill>
              </a:rPr>
              <a:t>2009</a:t>
            </a:r>
            <a:endParaRPr kumimoji="1" lang="zh-CN" altLang="en-US" sz="1200" dirty="0">
              <a:solidFill>
                <a:srgbClr val="C00000"/>
              </a:solidFill>
            </a:endParaRPr>
          </a:p>
        </p:txBody>
      </p:sp>
      <p:sp>
        <p:nvSpPr>
          <p:cNvPr id="37" name="文本框 36"/>
          <p:cNvSpPr txBox="1"/>
          <p:nvPr/>
        </p:nvSpPr>
        <p:spPr>
          <a:xfrm>
            <a:off x="5147310" y="1524000"/>
            <a:ext cx="570865" cy="276225"/>
          </a:xfrm>
          <a:prstGeom prst="rect">
            <a:avLst/>
          </a:prstGeom>
          <a:noFill/>
        </p:spPr>
        <p:txBody>
          <a:bodyPr wrap="square" rtlCol="0">
            <a:spAutoFit/>
          </a:bodyPr>
          <a:lstStyle/>
          <a:p>
            <a:r>
              <a:rPr kumimoji="1" lang="en-US" altLang="zh-CN" sz="1200" dirty="0" smtClean="0">
                <a:solidFill>
                  <a:srgbClr val="C00000"/>
                </a:solidFill>
              </a:rPr>
              <a:t>2010</a:t>
            </a:r>
            <a:endParaRPr kumimoji="1" lang="zh-CN" altLang="en-US" sz="1200" dirty="0">
              <a:solidFill>
                <a:srgbClr val="C00000"/>
              </a:solidFill>
            </a:endParaRPr>
          </a:p>
        </p:txBody>
      </p:sp>
      <p:sp>
        <p:nvSpPr>
          <p:cNvPr id="38" name="文本框 37"/>
          <p:cNvSpPr txBox="1"/>
          <p:nvPr/>
        </p:nvSpPr>
        <p:spPr>
          <a:xfrm>
            <a:off x="5867400" y="1379855"/>
            <a:ext cx="530225" cy="276225"/>
          </a:xfrm>
          <a:prstGeom prst="rect">
            <a:avLst/>
          </a:prstGeom>
          <a:noFill/>
        </p:spPr>
        <p:txBody>
          <a:bodyPr wrap="square" rtlCol="0">
            <a:spAutoFit/>
          </a:bodyPr>
          <a:lstStyle/>
          <a:p>
            <a:r>
              <a:rPr kumimoji="1" lang="en-US" altLang="zh-CN" sz="1200" dirty="0" smtClean="0">
                <a:solidFill>
                  <a:srgbClr val="C00000"/>
                </a:solidFill>
              </a:rPr>
              <a:t>2012</a:t>
            </a:r>
            <a:endParaRPr kumimoji="1" lang="zh-CN" altLang="en-US" sz="1200" dirty="0">
              <a:solidFill>
                <a:srgbClr val="C00000"/>
              </a:solidFill>
            </a:endParaRPr>
          </a:p>
        </p:txBody>
      </p:sp>
      <p:sp>
        <p:nvSpPr>
          <p:cNvPr id="39" name="文本框 38"/>
          <p:cNvSpPr txBox="1"/>
          <p:nvPr/>
        </p:nvSpPr>
        <p:spPr>
          <a:xfrm>
            <a:off x="1978660" y="2388235"/>
            <a:ext cx="606425" cy="276225"/>
          </a:xfrm>
          <a:prstGeom prst="rect">
            <a:avLst/>
          </a:prstGeom>
          <a:noFill/>
        </p:spPr>
        <p:txBody>
          <a:bodyPr wrap="square" rtlCol="0">
            <a:spAutoFit/>
          </a:bodyPr>
          <a:lstStyle/>
          <a:p>
            <a:r>
              <a:rPr kumimoji="1" lang="en-US" altLang="zh-CN" sz="1200" dirty="0" smtClean="0">
                <a:solidFill>
                  <a:srgbClr val="C00000"/>
                </a:solidFill>
              </a:rPr>
              <a:t>2001</a:t>
            </a:r>
            <a:endParaRPr kumimoji="1" lang="zh-CN" altLang="en-US" sz="1200" dirty="0">
              <a:solidFill>
                <a:srgbClr val="C00000"/>
              </a:solidFill>
            </a:endParaRPr>
          </a:p>
        </p:txBody>
      </p:sp>
      <p:sp>
        <p:nvSpPr>
          <p:cNvPr id="40" name="文本框 39"/>
          <p:cNvSpPr txBox="1"/>
          <p:nvPr/>
        </p:nvSpPr>
        <p:spPr>
          <a:xfrm>
            <a:off x="2770505" y="2028190"/>
            <a:ext cx="664845" cy="276225"/>
          </a:xfrm>
          <a:prstGeom prst="rect">
            <a:avLst/>
          </a:prstGeom>
          <a:noFill/>
        </p:spPr>
        <p:txBody>
          <a:bodyPr wrap="square" rtlCol="0">
            <a:spAutoFit/>
          </a:bodyPr>
          <a:lstStyle/>
          <a:p>
            <a:r>
              <a:rPr kumimoji="1" lang="en-US" altLang="zh-CN" sz="1200" dirty="0" smtClean="0">
                <a:solidFill>
                  <a:srgbClr val="C00000"/>
                </a:solidFill>
              </a:rPr>
              <a:t>2003</a:t>
            </a:r>
            <a:endParaRPr kumimoji="1" lang="zh-CN" altLang="en-US" sz="1200" dirty="0">
              <a:solidFill>
                <a:srgbClr val="C00000"/>
              </a:solidFill>
            </a:endParaRPr>
          </a:p>
        </p:txBody>
      </p:sp>
      <p:sp>
        <p:nvSpPr>
          <p:cNvPr id="53" name="矩形 52"/>
          <p:cNvSpPr/>
          <p:nvPr/>
        </p:nvSpPr>
        <p:spPr>
          <a:xfrm>
            <a:off x="251460" y="3291840"/>
            <a:ext cx="633730" cy="921385"/>
          </a:xfrm>
          <a:prstGeom prst="rect">
            <a:avLst/>
          </a:prstGeom>
          <a:solidFill>
            <a:srgbClr val="C0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zh-CN" altLang="en-US" sz="1000" dirty="0" smtClean="0">
                <a:latin typeface="微软雅黑"/>
                <a:ea typeface="微软雅黑"/>
                <a:cs typeface="微软雅黑"/>
              </a:rPr>
              <a:t>杭州核新成立</a:t>
            </a:r>
            <a:endParaRPr kumimoji="1" lang="zh-CN" altLang="en-US" sz="1000" dirty="0">
              <a:latin typeface="微软雅黑"/>
              <a:ea typeface="微软雅黑"/>
              <a:cs typeface="微软雅黑"/>
            </a:endParaRPr>
          </a:p>
        </p:txBody>
      </p:sp>
      <p:sp>
        <p:nvSpPr>
          <p:cNvPr id="17" name="矩形 16"/>
          <p:cNvSpPr/>
          <p:nvPr/>
        </p:nvSpPr>
        <p:spPr>
          <a:xfrm>
            <a:off x="1042670" y="2820670"/>
            <a:ext cx="696595" cy="1398270"/>
          </a:xfrm>
          <a:prstGeom prst="rect">
            <a:avLst/>
          </a:prstGeom>
          <a:solidFill>
            <a:srgbClr val="C0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zh-CN" altLang="en-US" sz="1000" dirty="0" smtClean="0">
                <a:latin typeface="微软雅黑"/>
                <a:ea typeface="微软雅黑"/>
                <a:cs typeface="微软雅黑"/>
              </a:rPr>
              <a:t>推出国内首套证券网上行情交易系统</a:t>
            </a:r>
            <a:endParaRPr kumimoji="1" lang="zh-CN" altLang="en-US" sz="1000" dirty="0">
              <a:latin typeface="微软雅黑"/>
              <a:ea typeface="微软雅黑"/>
              <a:cs typeface="微软雅黑"/>
            </a:endParaRPr>
          </a:p>
        </p:txBody>
      </p:sp>
      <p:sp>
        <p:nvSpPr>
          <p:cNvPr id="19" name="矩形 18"/>
          <p:cNvSpPr/>
          <p:nvPr/>
        </p:nvSpPr>
        <p:spPr>
          <a:xfrm>
            <a:off x="1906905" y="2604770"/>
            <a:ext cx="633730" cy="1606550"/>
          </a:xfrm>
          <a:prstGeom prst="rect">
            <a:avLst/>
          </a:prstGeom>
          <a:solidFill>
            <a:srgbClr val="C0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zh-CN" altLang="en-US" sz="1000" dirty="0" smtClean="0">
                <a:latin typeface="微软雅黑"/>
                <a:ea typeface="微软雅黑"/>
                <a:cs typeface="微软雅黑"/>
              </a:rPr>
              <a:t>同花顺被国内</a:t>
            </a:r>
            <a:r>
              <a:rPr kumimoji="1" lang="en-US" altLang="zh-CN" sz="1000" dirty="0" smtClean="0">
                <a:latin typeface="微软雅黑"/>
                <a:ea typeface="微软雅黑"/>
                <a:cs typeface="微软雅黑"/>
              </a:rPr>
              <a:t>90%</a:t>
            </a:r>
            <a:r>
              <a:rPr kumimoji="1" lang="zh-CN" altLang="en-US" sz="1000" dirty="0" smtClean="0">
                <a:latin typeface="微软雅黑"/>
                <a:ea typeface="微软雅黑"/>
                <a:cs typeface="微软雅黑"/>
              </a:rPr>
              <a:t>以上的券商采用</a:t>
            </a:r>
            <a:endParaRPr kumimoji="1" lang="zh-CN" altLang="en-US" sz="1000" dirty="0">
              <a:latin typeface="微软雅黑"/>
              <a:ea typeface="微软雅黑"/>
              <a:cs typeface="微软雅黑"/>
            </a:endParaRPr>
          </a:p>
        </p:txBody>
      </p:sp>
      <p:sp>
        <p:nvSpPr>
          <p:cNvPr id="21" name="矩形 20"/>
          <p:cNvSpPr/>
          <p:nvPr/>
        </p:nvSpPr>
        <p:spPr>
          <a:xfrm>
            <a:off x="2698750" y="2244725"/>
            <a:ext cx="633730" cy="1955800"/>
          </a:xfrm>
          <a:prstGeom prst="rect">
            <a:avLst/>
          </a:prstGeom>
          <a:solidFill>
            <a:srgbClr val="C0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zh-CN" altLang="en-US" sz="1000" dirty="0" smtClean="0">
                <a:latin typeface="微软雅黑"/>
                <a:ea typeface="微软雅黑"/>
                <a:cs typeface="微软雅黑"/>
              </a:rPr>
              <a:t>成为唯一与三大移动运营商合作的手机金融信息服务商</a:t>
            </a:r>
            <a:endParaRPr kumimoji="1" lang="zh-CN" altLang="en-US" sz="1000" dirty="0">
              <a:latin typeface="微软雅黑"/>
              <a:ea typeface="微软雅黑"/>
              <a:cs typeface="微软雅黑"/>
            </a:endParaRPr>
          </a:p>
        </p:txBody>
      </p:sp>
      <p:sp>
        <p:nvSpPr>
          <p:cNvPr id="23" name="矩形 22"/>
          <p:cNvSpPr/>
          <p:nvPr/>
        </p:nvSpPr>
        <p:spPr>
          <a:xfrm>
            <a:off x="3490595" y="2028190"/>
            <a:ext cx="633730" cy="2165350"/>
          </a:xfrm>
          <a:prstGeom prst="rect">
            <a:avLst/>
          </a:prstGeom>
          <a:solidFill>
            <a:srgbClr val="C0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zh-CN" altLang="en-US" sz="1000" dirty="0" smtClean="0">
                <a:latin typeface="微软雅黑"/>
                <a:ea typeface="微软雅黑"/>
                <a:cs typeface="微软雅黑"/>
              </a:rPr>
              <a:t>同花顺股份</a:t>
            </a:r>
          </a:p>
          <a:p>
            <a:pPr algn="ctr"/>
            <a:r>
              <a:rPr kumimoji="1" lang="zh-CN" altLang="en-US" sz="1000" dirty="0" smtClean="0">
                <a:latin typeface="微软雅黑"/>
                <a:ea typeface="微软雅黑"/>
                <a:cs typeface="微软雅黑"/>
              </a:rPr>
              <a:t>成立</a:t>
            </a:r>
            <a:endParaRPr kumimoji="1" lang="zh-CN" altLang="en-US" sz="1000" dirty="0">
              <a:latin typeface="微软雅黑"/>
              <a:ea typeface="微软雅黑"/>
              <a:cs typeface="微软雅黑"/>
            </a:endParaRPr>
          </a:p>
        </p:txBody>
      </p:sp>
      <p:sp>
        <p:nvSpPr>
          <p:cNvPr id="25" name="矩形 24"/>
          <p:cNvSpPr/>
          <p:nvPr/>
        </p:nvSpPr>
        <p:spPr>
          <a:xfrm>
            <a:off x="4283075" y="1884680"/>
            <a:ext cx="633730" cy="2305050"/>
          </a:xfrm>
          <a:prstGeom prst="rect">
            <a:avLst/>
          </a:prstGeom>
          <a:solidFill>
            <a:srgbClr val="C0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zh-CN" altLang="en-US" sz="1000" dirty="0" smtClean="0">
                <a:latin typeface="微软雅黑"/>
                <a:ea typeface="微软雅黑"/>
                <a:cs typeface="微软雅黑"/>
              </a:rPr>
              <a:t>成功</a:t>
            </a:r>
          </a:p>
          <a:p>
            <a:pPr algn="ctr"/>
            <a:r>
              <a:rPr kumimoji="1" lang="zh-CN" altLang="en-US" sz="1000" dirty="0" smtClean="0">
                <a:latin typeface="微软雅黑"/>
                <a:ea typeface="微软雅黑"/>
                <a:cs typeface="微软雅黑"/>
              </a:rPr>
              <a:t>上市</a:t>
            </a:r>
            <a:endParaRPr kumimoji="1" lang="zh-CN" altLang="en-US" sz="1000" dirty="0">
              <a:latin typeface="微软雅黑"/>
              <a:ea typeface="微软雅黑"/>
              <a:cs typeface="微软雅黑"/>
            </a:endParaRPr>
          </a:p>
        </p:txBody>
      </p:sp>
      <p:sp>
        <p:nvSpPr>
          <p:cNvPr id="27" name="矩形 26"/>
          <p:cNvSpPr/>
          <p:nvPr/>
        </p:nvSpPr>
        <p:spPr>
          <a:xfrm>
            <a:off x="5050790" y="1746250"/>
            <a:ext cx="633730" cy="2445385"/>
          </a:xfrm>
          <a:prstGeom prst="rect">
            <a:avLst/>
          </a:prstGeom>
          <a:solidFill>
            <a:srgbClr val="C0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zh-CN" altLang="en-US" sz="1000" dirty="0" smtClean="0">
                <a:latin typeface="微软雅黑"/>
                <a:ea typeface="微软雅黑"/>
                <a:cs typeface="微软雅黑"/>
              </a:rPr>
              <a:t>注册用户突破</a:t>
            </a:r>
            <a:r>
              <a:rPr kumimoji="1" lang="en-US" altLang="zh-CN" sz="1000" dirty="0" smtClean="0">
                <a:latin typeface="微软雅黑"/>
                <a:ea typeface="微软雅黑"/>
                <a:cs typeface="微软雅黑"/>
              </a:rPr>
              <a:t>1</a:t>
            </a:r>
            <a:r>
              <a:rPr kumimoji="1" lang="zh-CN" altLang="en-US" sz="1000" dirty="0" smtClean="0">
                <a:latin typeface="微软雅黑"/>
                <a:ea typeface="微软雅黑"/>
                <a:cs typeface="微软雅黑"/>
              </a:rPr>
              <a:t>亿</a:t>
            </a:r>
            <a:endParaRPr kumimoji="1" lang="zh-CN" altLang="en-US" sz="1000" dirty="0">
              <a:latin typeface="微软雅黑"/>
              <a:ea typeface="微软雅黑"/>
              <a:cs typeface="微软雅黑"/>
            </a:endParaRPr>
          </a:p>
        </p:txBody>
      </p:sp>
      <p:sp>
        <p:nvSpPr>
          <p:cNvPr id="31" name="矩形 30"/>
          <p:cNvSpPr/>
          <p:nvPr/>
        </p:nvSpPr>
        <p:spPr>
          <a:xfrm>
            <a:off x="5795010" y="1596390"/>
            <a:ext cx="696595" cy="2585085"/>
          </a:xfrm>
          <a:prstGeom prst="rect">
            <a:avLst/>
          </a:prstGeom>
          <a:solidFill>
            <a:srgbClr val="C0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zh-CN" altLang="en-US" sz="1000" dirty="0" smtClean="0">
                <a:latin typeface="微软雅黑"/>
                <a:ea typeface="微软雅黑"/>
                <a:cs typeface="微软雅黑"/>
              </a:rPr>
              <a:t>首推金融垂直搜索</a:t>
            </a:r>
            <a:endParaRPr kumimoji="1" lang="en-US" altLang="zh-CN" sz="1000" dirty="0" smtClean="0">
              <a:latin typeface="微软雅黑"/>
              <a:ea typeface="微软雅黑"/>
              <a:cs typeface="微软雅黑"/>
            </a:endParaRPr>
          </a:p>
          <a:p>
            <a:pPr algn="ctr"/>
            <a:r>
              <a:rPr kumimoji="1" lang="zh-CN" altLang="en-US" sz="1000" dirty="0" smtClean="0">
                <a:latin typeface="微软雅黑"/>
                <a:ea typeface="微软雅黑"/>
                <a:cs typeface="微软雅黑"/>
              </a:rPr>
              <a:t>“</a:t>
            </a:r>
            <a:r>
              <a:rPr kumimoji="1" lang="en-US" altLang="zh-CN" sz="1000" dirty="0" err="1" smtClean="0">
                <a:latin typeface="微软雅黑"/>
                <a:ea typeface="微软雅黑"/>
                <a:cs typeface="微软雅黑"/>
              </a:rPr>
              <a:t>i</a:t>
            </a:r>
            <a:r>
              <a:rPr kumimoji="1" lang="zh-CN" altLang="en-US" sz="1000" dirty="0" smtClean="0">
                <a:latin typeface="微软雅黑"/>
                <a:ea typeface="微软雅黑"/>
                <a:cs typeface="微软雅黑"/>
              </a:rPr>
              <a:t>问财”</a:t>
            </a:r>
            <a:endParaRPr kumimoji="1" lang="zh-CN" altLang="en-US" sz="1000" dirty="0">
              <a:latin typeface="微软雅黑"/>
              <a:ea typeface="微软雅黑"/>
              <a:cs typeface="微软雅黑"/>
            </a:endParaRPr>
          </a:p>
        </p:txBody>
      </p:sp>
      <p:sp>
        <p:nvSpPr>
          <p:cNvPr id="54" name="矩形 53"/>
          <p:cNvSpPr/>
          <p:nvPr/>
        </p:nvSpPr>
        <p:spPr>
          <a:xfrm>
            <a:off x="6588125" y="1492250"/>
            <a:ext cx="673100" cy="2661285"/>
          </a:xfrm>
          <a:prstGeom prst="rect">
            <a:avLst/>
          </a:prstGeom>
          <a:solidFill>
            <a:srgbClr val="B3020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endParaRPr kumimoji="1" lang="en-US" altLang="zh-CN" sz="1000" dirty="0" smtClean="0">
              <a:latin typeface="微软雅黑"/>
              <a:ea typeface="微软雅黑"/>
              <a:cs typeface="微软雅黑"/>
            </a:endParaRPr>
          </a:p>
          <a:p>
            <a:endParaRPr kumimoji="1" lang="en-US" altLang="zh-CN" sz="1000" dirty="0">
              <a:latin typeface="微软雅黑"/>
              <a:ea typeface="微软雅黑"/>
              <a:cs typeface="微软雅黑"/>
            </a:endParaRPr>
          </a:p>
          <a:p>
            <a:pPr lvl="0"/>
            <a:endParaRPr lang="zh-CN" altLang="en-US" sz="1000" dirty="0">
              <a:solidFill>
                <a:srgbClr val="FFFFFF"/>
              </a:solidFill>
              <a:latin typeface="微软雅黑" pitchFamily="34" charset="-122"/>
              <a:ea typeface="微软雅黑" pitchFamily="34" charset="-122"/>
              <a:sym typeface="微软雅黑" pitchFamily="34" charset="-122"/>
            </a:endParaRPr>
          </a:p>
          <a:p>
            <a:pPr lvl="0"/>
            <a:r>
              <a:rPr lang="zh-CN" altLang="en-US" sz="1000" dirty="0">
                <a:solidFill>
                  <a:srgbClr val="FFFFFF"/>
                </a:solidFill>
                <a:latin typeface="微软雅黑" pitchFamily="34" charset="-122"/>
                <a:ea typeface="微软雅黑" pitchFamily="34" charset="-122"/>
                <a:sym typeface="微软雅黑" pitchFamily="34" charset="-122"/>
              </a:rPr>
              <a:t>“同花顺”</a:t>
            </a:r>
            <a:r>
              <a:rPr lang="en-US" altLang="x-none" sz="1000" dirty="0">
                <a:solidFill>
                  <a:srgbClr val="FFFFFF"/>
                </a:solidFill>
                <a:latin typeface="微软雅黑" pitchFamily="34" charset="-122"/>
                <a:ea typeface="微软雅黑" pitchFamily="34" charset="-122"/>
                <a:sym typeface="微软雅黑" pitchFamily="34" charset="-122"/>
              </a:rPr>
              <a:t>PC</a:t>
            </a:r>
            <a:r>
              <a:rPr lang="zh-CN" altLang="en-US" sz="1000" dirty="0" smtClean="0">
                <a:solidFill>
                  <a:srgbClr val="FFFFFF"/>
                </a:solidFill>
                <a:latin typeface="微软雅黑" pitchFamily="34" charset="-122"/>
                <a:ea typeface="微软雅黑" pitchFamily="34" charset="-122"/>
                <a:sym typeface="微软雅黑" pitchFamily="34" charset="-122"/>
              </a:rPr>
              <a:t>客户端</a:t>
            </a:r>
            <a:r>
              <a:rPr lang="en-US" altLang="zh-CN" sz="1000" dirty="0" smtClean="0">
                <a:solidFill>
                  <a:srgbClr val="FFFFFF"/>
                </a:solidFill>
                <a:latin typeface="微软雅黑" pitchFamily="34" charset="-122"/>
                <a:ea typeface="微软雅黑" pitchFamily="34" charset="-122"/>
                <a:sym typeface="微软雅黑" pitchFamily="34" charset="-122"/>
              </a:rPr>
              <a:t>31</a:t>
            </a:r>
            <a:r>
              <a:rPr lang="zh-CN" altLang="en-US" sz="1000" dirty="0" smtClean="0">
                <a:solidFill>
                  <a:srgbClr val="FFFFFF"/>
                </a:solidFill>
                <a:latin typeface="微软雅黑" pitchFamily="34" charset="-122"/>
                <a:ea typeface="微软雅黑" pitchFamily="34" charset="-122"/>
                <a:sym typeface="微软雅黑" pitchFamily="34" charset="-122"/>
              </a:rPr>
              <a:t>亿，移动</a:t>
            </a:r>
            <a:r>
              <a:rPr lang="en-US" altLang="zh-CN" sz="1000" dirty="0" smtClean="0">
                <a:solidFill>
                  <a:srgbClr val="FFFFFF"/>
                </a:solidFill>
                <a:latin typeface="微软雅黑" pitchFamily="34" charset="-122"/>
                <a:ea typeface="微软雅黑" pitchFamily="34" charset="-122"/>
                <a:sym typeface="微软雅黑" pitchFamily="34" charset="-122"/>
              </a:rPr>
              <a:t>2.78</a:t>
            </a:r>
            <a:r>
              <a:rPr lang="zh-CN" altLang="en-US" sz="1000" dirty="0" smtClean="0">
                <a:solidFill>
                  <a:srgbClr val="FFFFFF"/>
                </a:solidFill>
                <a:latin typeface="微软雅黑" pitchFamily="34" charset="-122"/>
                <a:ea typeface="微软雅黑" pitchFamily="34" charset="-122"/>
                <a:sym typeface="微软雅黑" pitchFamily="34" charset="-122"/>
              </a:rPr>
              <a:t>亿平台</a:t>
            </a:r>
            <a:r>
              <a:rPr lang="zh-CN" altLang="en-US" sz="1000" dirty="0">
                <a:solidFill>
                  <a:srgbClr val="FFFFFF"/>
                </a:solidFill>
                <a:latin typeface="微软雅黑" pitchFamily="34" charset="-122"/>
                <a:ea typeface="微软雅黑" pitchFamily="34" charset="-122"/>
                <a:sym typeface="微软雅黑" pitchFamily="34" charset="-122"/>
              </a:rPr>
              <a:t>覆盖率第一</a:t>
            </a:r>
            <a:endParaRPr kumimoji="1" lang="zh-CN" altLang="en-US" sz="1000" dirty="0">
              <a:latin typeface="微软雅黑"/>
              <a:ea typeface="微软雅黑"/>
              <a:cs typeface="微软雅黑"/>
            </a:endParaRPr>
          </a:p>
        </p:txBody>
      </p:sp>
      <p:sp>
        <p:nvSpPr>
          <p:cNvPr id="5" name="文本框 4"/>
          <p:cNvSpPr txBox="1"/>
          <p:nvPr/>
        </p:nvSpPr>
        <p:spPr>
          <a:xfrm>
            <a:off x="6659245" y="1236345"/>
            <a:ext cx="530225" cy="276225"/>
          </a:xfrm>
          <a:prstGeom prst="rect">
            <a:avLst/>
          </a:prstGeom>
          <a:noFill/>
        </p:spPr>
        <p:txBody>
          <a:bodyPr wrap="square" rtlCol="0">
            <a:spAutoFit/>
          </a:bodyPr>
          <a:lstStyle/>
          <a:p>
            <a:r>
              <a:rPr kumimoji="1" lang="en-US" altLang="zh-CN" sz="1200" dirty="0" smtClean="0">
                <a:solidFill>
                  <a:srgbClr val="C00000"/>
                </a:solidFill>
              </a:rPr>
              <a:t>2013</a:t>
            </a:r>
            <a:endParaRPr kumimoji="1" lang="zh-CN" altLang="en-US" sz="1200" dirty="0">
              <a:solidFill>
                <a:srgbClr val="C00000"/>
              </a:solidFill>
            </a:endParaRPr>
          </a:p>
        </p:txBody>
      </p:sp>
      <p:sp>
        <p:nvSpPr>
          <p:cNvPr id="6" name="矩形 5"/>
          <p:cNvSpPr/>
          <p:nvPr/>
        </p:nvSpPr>
        <p:spPr>
          <a:xfrm>
            <a:off x="7379335" y="1380490"/>
            <a:ext cx="673100" cy="2753360"/>
          </a:xfrm>
          <a:prstGeom prst="rect">
            <a:avLst/>
          </a:prstGeom>
          <a:solidFill>
            <a:srgbClr val="B3020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endParaRPr kumimoji="1" lang="en-US" altLang="zh-CN" sz="1000" dirty="0" smtClean="0">
              <a:latin typeface="微软雅黑"/>
              <a:ea typeface="微软雅黑"/>
              <a:cs typeface="微软雅黑"/>
            </a:endParaRPr>
          </a:p>
          <a:p>
            <a:endParaRPr kumimoji="1" lang="en-US" altLang="zh-CN" sz="1000" dirty="0">
              <a:latin typeface="微软雅黑"/>
              <a:ea typeface="微软雅黑"/>
              <a:cs typeface="微软雅黑"/>
            </a:endParaRPr>
          </a:p>
          <a:p>
            <a:pPr algn="ctr"/>
            <a:r>
              <a:rPr kumimoji="1" lang="zh-CN" altLang="en-US" sz="1000" dirty="0">
                <a:latin typeface="微软雅黑"/>
                <a:ea typeface="微软雅黑"/>
                <a:cs typeface="微软雅黑"/>
              </a:rPr>
              <a:t>大数据平台</a:t>
            </a:r>
          </a:p>
          <a:p>
            <a:pPr algn="ctr"/>
            <a:r>
              <a:rPr kumimoji="1" lang="zh-CN" altLang="en-US" sz="1000" dirty="0">
                <a:latin typeface="微软雅黑"/>
                <a:ea typeface="微软雅黑"/>
                <a:cs typeface="微软雅黑"/>
              </a:rPr>
              <a:t>上线</a:t>
            </a:r>
          </a:p>
        </p:txBody>
      </p:sp>
      <p:sp>
        <p:nvSpPr>
          <p:cNvPr id="7" name="文本框 6"/>
          <p:cNvSpPr txBox="1"/>
          <p:nvPr/>
        </p:nvSpPr>
        <p:spPr>
          <a:xfrm>
            <a:off x="7451090" y="1092200"/>
            <a:ext cx="530225" cy="276225"/>
          </a:xfrm>
          <a:prstGeom prst="rect">
            <a:avLst/>
          </a:prstGeom>
          <a:noFill/>
        </p:spPr>
        <p:txBody>
          <a:bodyPr wrap="square" rtlCol="0">
            <a:spAutoFit/>
          </a:bodyPr>
          <a:lstStyle/>
          <a:p>
            <a:r>
              <a:rPr kumimoji="1" lang="en-US" altLang="zh-CN" sz="1200" dirty="0" smtClean="0">
                <a:solidFill>
                  <a:srgbClr val="C00000"/>
                </a:solidFill>
              </a:rPr>
              <a:t>201</a:t>
            </a:r>
            <a:r>
              <a:rPr kumimoji="1" lang="en-US" sz="1200" dirty="0" smtClean="0">
                <a:solidFill>
                  <a:srgbClr val="C00000"/>
                </a:solidFill>
              </a:rPr>
              <a:t>4</a:t>
            </a:r>
            <a:endParaRPr kumimoji="1" lang="en-US" sz="1200" dirty="0">
              <a:solidFill>
                <a:srgbClr val="C00000"/>
              </a:solidFill>
            </a:endParaRPr>
          </a:p>
        </p:txBody>
      </p:sp>
      <p:sp>
        <p:nvSpPr>
          <p:cNvPr id="8" name="矩形 7"/>
          <p:cNvSpPr/>
          <p:nvPr/>
        </p:nvSpPr>
        <p:spPr>
          <a:xfrm>
            <a:off x="8172450" y="411480"/>
            <a:ext cx="728980" cy="3759835"/>
          </a:xfrm>
          <a:prstGeom prst="rect">
            <a:avLst/>
          </a:prstGeom>
          <a:solidFill>
            <a:srgbClr val="B3020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endParaRPr kumimoji="1" lang="en-US" altLang="zh-CN" sz="1000" dirty="0" smtClean="0">
              <a:latin typeface="微软雅黑"/>
              <a:ea typeface="微软雅黑"/>
              <a:cs typeface="微软雅黑"/>
            </a:endParaRPr>
          </a:p>
          <a:p>
            <a:endParaRPr kumimoji="1" lang="en-US" altLang="zh-CN" sz="1000" dirty="0">
              <a:latin typeface="微软雅黑"/>
              <a:ea typeface="微软雅黑"/>
              <a:cs typeface="微软雅黑"/>
            </a:endParaRPr>
          </a:p>
          <a:p>
            <a:pPr algn="ctr"/>
            <a:r>
              <a:rPr kumimoji="1" lang="zh-CN" altLang="en-US" sz="1000" dirty="0">
                <a:latin typeface="微软雅黑"/>
                <a:ea typeface="微软雅黑"/>
                <a:cs typeface="微软雅黑"/>
              </a:rPr>
              <a:t>业绩爆发</a:t>
            </a:r>
          </a:p>
          <a:p>
            <a:pPr algn="ctr"/>
            <a:r>
              <a:rPr kumimoji="1" lang="zh-CN" altLang="en-US" sz="1000" dirty="0">
                <a:latin typeface="微软雅黑"/>
                <a:ea typeface="微软雅黑"/>
                <a:cs typeface="微软雅黑"/>
              </a:rPr>
              <a:t>迅猛增长</a:t>
            </a:r>
          </a:p>
          <a:p>
            <a:pPr algn="ctr"/>
            <a:endParaRPr kumimoji="1" lang="zh-CN" altLang="en-US" sz="1000" dirty="0">
              <a:latin typeface="微软雅黑"/>
              <a:ea typeface="微软雅黑"/>
              <a:cs typeface="微软雅黑"/>
            </a:endParaRPr>
          </a:p>
        </p:txBody>
      </p:sp>
      <p:sp>
        <p:nvSpPr>
          <p:cNvPr id="9" name="文本框 8"/>
          <p:cNvSpPr txBox="1"/>
          <p:nvPr/>
        </p:nvSpPr>
        <p:spPr>
          <a:xfrm>
            <a:off x="8244205" y="195580"/>
            <a:ext cx="530225" cy="276225"/>
          </a:xfrm>
          <a:prstGeom prst="rect">
            <a:avLst/>
          </a:prstGeom>
          <a:noFill/>
        </p:spPr>
        <p:txBody>
          <a:bodyPr wrap="square" rtlCol="0">
            <a:spAutoFit/>
          </a:bodyPr>
          <a:lstStyle/>
          <a:p>
            <a:r>
              <a:rPr kumimoji="1" lang="en-US" altLang="zh-CN" sz="1200" dirty="0" smtClean="0">
                <a:solidFill>
                  <a:srgbClr val="C00000"/>
                </a:solidFill>
              </a:rPr>
              <a:t>201</a:t>
            </a:r>
            <a:r>
              <a:rPr kumimoji="1" lang="en-US" sz="1200" dirty="0" smtClean="0">
                <a:solidFill>
                  <a:srgbClr val="C00000"/>
                </a:solidFill>
              </a:rPr>
              <a:t>5</a:t>
            </a:r>
            <a:endParaRPr kumimoji="1" lang="en-US" sz="1200" dirty="0">
              <a:solidFill>
                <a:srgbClr val="C00000"/>
              </a:solidFill>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ext Box 4"/>
          <p:cNvSpPr txBox="1">
            <a:spLocks noChangeArrowheads="1"/>
          </p:cNvSpPr>
          <p:nvPr/>
        </p:nvSpPr>
        <p:spPr bwMode="auto">
          <a:xfrm>
            <a:off x="0" y="142858"/>
            <a:ext cx="2714612" cy="584775"/>
          </a:xfrm>
          <a:prstGeom prst="rect">
            <a:avLst/>
          </a:prstGeom>
          <a:noFill/>
          <a:ln w="9525">
            <a:noFill/>
            <a:miter lim="800000"/>
            <a:headEnd/>
            <a:tailEnd/>
          </a:ln>
        </p:spPr>
        <p:txBody>
          <a:bodyPr wrap="square">
            <a:spAutoFit/>
          </a:bodyPr>
          <a:lstStyle/>
          <a:p>
            <a:r>
              <a:rPr lang="zh-CN" altLang="en-US" sz="3200" dirty="0">
                <a:latin typeface="Calibri" pitchFamily="34" charset="0"/>
                <a:ea typeface="微软雅黑" pitchFamily="34" charset="-122"/>
                <a:sym typeface="Calibri" pitchFamily="34" charset="0"/>
              </a:rPr>
              <a:t>研发情况</a:t>
            </a:r>
          </a:p>
        </p:txBody>
      </p:sp>
      <p:sp>
        <p:nvSpPr>
          <p:cNvPr id="9219" name="矩形 8"/>
          <p:cNvSpPr>
            <a:spLocks noChangeArrowheads="1"/>
          </p:cNvSpPr>
          <p:nvPr/>
        </p:nvSpPr>
        <p:spPr bwMode="auto">
          <a:xfrm>
            <a:off x="4862514" y="681038"/>
            <a:ext cx="4124325" cy="257175"/>
          </a:xfrm>
          <a:prstGeom prst="rect">
            <a:avLst/>
          </a:prstGeom>
          <a:noFill/>
          <a:ln w="9525">
            <a:noFill/>
            <a:miter lim="800000"/>
            <a:headEnd/>
            <a:tailEnd/>
          </a:ln>
        </p:spPr>
        <p:txBody>
          <a:bodyPr lIns="0" rIns="0" anchor="ctr"/>
          <a:lstStyle/>
          <a:p>
            <a:endParaRPr lang="zh-CN" altLang="en-US">
              <a:latin typeface="微软雅黑" pitchFamily="34" charset="-122"/>
              <a:ea typeface="微软雅黑" pitchFamily="34" charset="-122"/>
              <a:sym typeface="Calibri" pitchFamily="34" charset="0"/>
            </a:endParaRPr>
          </a:p>
        </p:txBody>
      </p:sp>
      <p:sp>
        <p:nvSpPr>
          <p:cNvPr id="9220" name="Text Box 11"/>
          <p:cNvSpPr txBox="1">
            <a:spLocks noChangeArrowheads="1"/>
          </p:cNvSpPr>
          <p:nvPr/>
        </p:nvSpPr>
        <p:spPr bwMode="auto">
          <a:xfrm>
            <a:off x="214282" y="921563"/>
            <a:ext cx="5643602" cy="1452705"/>
          </a:xfrm>
          <a:prstGeom prst="rect">
            <a:avLst/>
          </a:prstGeom>
          <a:noFill/>
          <a:ln w="9525">
            <a:noFill/>
            <a:miter lim="800000"/>
            <a:headEnd/>
            <a:tailEnd/>
          </a:ln>
        </p:spPr>
        <p:txBody>
          <a:bodyPr wrap="square">
            <a:spAutoFit/>
          </a:bodyPr>
          <a:lstStyle/>
          <a:p>
            <a:pPr marL="261938" indent="-261938">
              <a:lnSpc>
                <a:spcPct val="140000"/>
              </a:lnSpc>
              <a:spcBef>
                <a:spcPts val="600"/>
              </a:spcBef>
              <a:buClr>
                <a:srgbClr val="FF6600"/>
              </a:buClr>
              <a:buSzPct val="80000"/>
              <a:buFont typeface="Wingdings" pitchFamily="2" charset="2"/>
              <a:buChar char="l"/>
            </a:pPr>
            <a:r>
              <a:rPr lang="zh-CN" altLang="en-US" sz="1400" dirty="0">
                <a:solidFill>
                  <a:schemeClr val="tx1"/>
                </a:solidFill>
                <a:latin typeface="微软雅黑" pitchFamily="34" charset="-122"/>
                <a:ea typeface="微软雅黑" pitchFamily="34" charset="-122"/>
                <a:sym typeface="Calibri" pitchFamily="34" charset="0"/>
              </a:rPr>
              <a:t>拥有</a:t>
            </a:r>
            <a:r>
              <a:rPr lang="zh-CN" altLang="en-US" sz="1400" b="1" dirty="0">
                <a:solidFill>
                  <a:srgbClr val="FF0000"/>
                </a:solidFill>
                <a:latin typeface="微软雅黑" pitchFamily="34" charset="-122"/>
                <a:ea typeface="微软雅黑" pitchFamily="34" charset="-122"/>
                <a:sym typeface="Calibri" pitchFamily="34" charset="0"/>
              </a:rPr>
              <a:t>省级高新技术企业研发中心、浙江省金融信息工程技术研究中心</a:t>
            </a:r>
            <a:r>
              <a:rPr lang="zh-CN" altLang="en-US" sz="1400" dirty="0">
                <a:solidFill>
                  <a:schemeClr val="tx1"/>
                </a:solidFill>
                <a:latin typeface="微软雅黑" pitchFamily="34" charset="-122"/>
                <a:ea typeface="微软雅黑" pitchFamily="34" charset="-122"/>
                <a:sym typeface="Calibri" pitchFamily="34" charset="0"/>
              </a:rPr>
              <a:t>等机构，</a:t>
            </a:r>
            <a:r>
              <a:rPr lang="zh-CN" altLang="en-US" sz="1400" dirty="0">
                <a:solidFill>
                  <a:schemeClr val="tx1"/>
                </a:solidFill>
                <a:latin typeface="微软雅黑" pitchFamily="34" charset="-122"/>
                <a:ea typeface="微软雅黑" pitchFamily="34" charset="-122"/>
              </a:rPr>
              <a:t>共有研究开发人员</a:t>
            </a:r>
            <a:r>
              <a:rPr lang="en-US" altLang="zh-CN" sz="1400" dirty="0">
                <a:solidFill>
                  <a:schemeClr val="tx1"/>
                </a:solidFill>
                <a:latin typeface="微软雅黑" pitchFamily="34" charset="-122"/>
                <a:ea typeface="微软雅黑" pitchFamily="34" charset="-122"/>
              </a:rPr>
              <a:t>836</a:t>
            </a:r>
            <a:r>
              <a:rPr lang="zh-CN" altLang="en-US" sz="1400" dirty="0">
                <a:solidFill>
                  <a:schemeClr val="tx1"/>
                </a:solidFill>
                <a:latin typeface="微软雅黑" pitchFamily="34" charset="-122"/>
                <a:ea typeface="微软雅黑" pitchFamily="34" charset="-122"/>
              </a:rPr>
              <a:t>人，占员工总数的</a:t>
            </a:r>
            <a:r>
              <a:rPr lang="en-US" altLang="zh-CN" sz="1400" dirty="0">
                <a:solidFill>
                  <a:schemeClr val="tx1"/>
                </a:solidFill>
                <a:latin typeface="微软雅黑" pitchFamily="34" charset="-122"/>
                <a:ea typeface="微软雅黑" pitchFamily="34" charset="-122"/>
              </a:rPr>
              <a:t>36.16%</a:t>
            </a:r>
          </a:p>
          <a:p>
            <a:pPr marL="261938" indent="-261938">
              <a:lnSpc>
                <a:spcPct val="140000"/>
              </a:lnSpc>
              <a:spcBef>
                <a:spcPts val="600"/>
              </a:spcBef>
              <a:buClr>
                <a:srgbClr val="FF6600"/>
              </a:buClr>
              <a:buSzPct val="80000"/>
              <a:buFont typeface="Wingdings" pitchFamily="2" charset="2"/>
              <a:buChar char="l"/>
            </a:pPr>
            <a:r>
              <a:rPr lang="en-US" altLang="zh-CN" sz="1400" dirty="0">
                <a:solidFill>
                  <a:schemeClr val="tx1"/>
                </a:solidFill>
                <a:latin typeface="微软雅黑" pitchFamily="34" charset="-122"/>
                <a:ea typeface="微软雅黑" pitchFamily="34" charset="-122"/>
              </a:rPr>
              <a:t>2015</a:t>
            </a:r>
            <a:r>
              <a:rPr lang="zh-CN" altLang="en-US" sz="1400" dirty="0">
                <a:solidFill>
                  <a:schemeClr val="tx1"/>
                </a:solidFill>
                <a:latin typeface="微软雅黑" pitchFamily="34" charset="-122"/>
                <a:ea typeface="微软雅黑" pitchFamily="34" charset="-122"/>
              </a:rPr>
              <a:t>年研发投入</a:t>
            </a:r>
            <a:r>
              <a:rPr lang="en-US" altLang="zh-CN" sz="1400" b="1" dirty="0">
                <a:solidFill>
                  <a:srgbClr val="FF0000"/>
                </a:solidFill>
                <a:latin typeface="微软雅黑" pitchFamily="34" charset="-122"/>
                <a:ea typeface="微软雅黑" pitchFamily="34" charset="-122"/>
              </a:rPr>
              <a:t>27886.74</a:t>
            </a:r>
            <a:r>
              <a:rPr lang="zh-CN" altLang="en-US" sz="1400" dirty="0">
                <a:solidFill>
                  <a:schemeClr val="tx1"/>
                </a:solidFill>
                <a:latin typeface="微软雅黑" pitchFamily="34" charset="-122"/>
                <a:ea typeface="微软雅黑" pitchFamily="34" charset="-122"/>
              </a:rPr>
              <a:t>万元，占销售总额的</a:t>
            </a:r>
            <a:r>
              <a:rPr lang="en-US" altLang="zh-CN" sz="1400" dirty="0">
                <a:solidFill>
                  <a:schemeClr val="tx1"/>
                </a:solidFill>
                <a:latin typeface="微软雅黑" pitchFamily="34" charset="-122"/>
                <a:ea typeface="微软雅黑" pitchFamily="34" charset="-122"/>
              </a:rPr>
              <a:t>19.34% </a:t>
            </a:r>
          </a:p>
          <a:p>
            <a:pPr marL="261938" indent="-261938">
              <a:lnSpc>
                <a:spcPct val="140000"/>
              </a:lnSpc>
              <a:spcBef>
                <a:spcPts val="600"/>
              </a:spcBef>
              <a:buClr>
                <a:srgbClr val="FF6600"/>
              </a:buClr>
              <a:buSzPct val="80000"/>
              <a:buFont typeface="Wingdings" pitchFamily="2" charset="2"/>
              <a:buChar char="l"/>
            </a:pPr>
            <a:r>
              <a:rPr lang="zh-CN" altLang="en-US" sz="1400" dirty="0">
                <a:solidFill>
                  <a:schemeClr val="tx1"/>
                </a:solidFill>
                <a:latin typeface="微软雅黑" pitchFamily="34" charset="-122"/>
                <a:ea typeface="微软雅黑" pitchFamily="34" charset="-122"/>
              </a:rPr>
              <a:t>取得计算机软件著作权</a:t>
            </a:r>
            <a:r>
              <a:rPr lang="en-US" altLang="zh-CN" sz="1400" dirty="0">
                <a:solidFill>
                  <a:srgbClr val="FF0000"/>
                </a:solidFill>
                <a:latin typeface="微软雅黑" pitchFamily="34" charset="-122"/>
                <a:ea typeface="微软雅黑" pitchFamily="34" charset="-122"/>
              </a:rPr>
              <a:t>91</a:t>
            </a:r>
            <a:r>
              <a:rPr lang="zh-CN" altLang="en-US" sz="1400" dirty="0">
                <a:solidFill>
                  <a:schemeClr val="tx1"/>
                </a:solidFill>
                <a:latin typeface="微软雅黑" pitchFamily="34" charset="-122"/>
                <a:ea typeface="微软雅黑" pitchFamily="34" charset="-122"/>
              </a:rPr>
              <a:t>项，</a:t>
            </a:r>
            <a:r>
              <a:rPr lang="zh-CN" altLang="en-US" sz="1400" dirty="0" smtClean="0">
                <a:solidFill>
                  <a:schemeClr val="tx1"/>
                </a:solidFill>
                <a:latin typeface="微软雅黑" pitchFamily="34" charset="-122"/>
                <a:ea typeface="微软雅黑" pitchFamily="34" charset="-122"/>
              </a:rPr>
              <a:t>授权专利</a:t>
            </a:r>
            <a:r>
              <a:rPr lang="en-US" altLang="zh-CN" sz="1400" dirty="0">
                <a:solidFill>
                  <a:srgbClr val="FF0000"/>
                </a:solidFill>
                <a:latin typeface="微软雅黑" pitchFamily="34" charset="-122"/>
                <a:ea typeface="微软雅黑" pitchFamily="34" charset="-122"/>
              </a:rPr>
              <a:t>8</a:t>
            </a:r>
            <a:r>
              <a:rPr lang="zh-CN" altLang="en-US" sz="1400" dirty="0">
                <a:solidFill>
                  <a:schemeClr val="tx1"/>
                </a:solidFill>
                <a:latin typeface="微软雅黑" pitchFamily="34" charset="-122"/>
                <a:ea typeface="微软雅黑" pitchFamily="34" charset="-122"/>
              </a:rPr>
              <a:t>项</a:t>
            </a:r>
            <a:r>
              <a:rPr lang="zh-CN" altLang="en-US" sz="1400" dirty="0" smtClean="0">
                <a:solidFill>
                  <a:schemeClr val="tx1"/>
                </a:solidFill>
                <a:latin typeface="微软雅黑" pitchFamily="34" charset="-122"/>
                <a:ea typeface="微软雅黑" pitchFamily="34" charset="-122"/>
              </a:rPr>
              <a:t>，国家级</a:t>
            </a:r>
            <a:r>
              <a:rPr lang="zh-CN" altLang="en-US" sz="1400" dirty="0">
                <a:solidFill>
                  <a:schemeClr val="tx1"/>
                </a:solidFill>
                <a:latin typeface="微软雅黑" pitchFamily="34" charset="-122"/>
                <a:ea typeface="微软雅黑" pitchFamily="34" charset="-122"/>
              </a:rPr>
              <a:t>科研</a:t>
            </a:r>
            <a:r>
              <a:rPr lang="zh-CN" altLang="en-US" sz="1400" dirty="0" smtClean="0">
                <a:solidFill>
                  <a:schemeClr val="tx1"/>
                </a:solidFill>
                <a:latin typeface="微软雅黑" pitchFamily="34" charset="-122"/>
                <a:ea typeface="微软雅黑" pitchFamily="34" charset="-122"/>
              </a:rPr>
              <a:t>项目</a:t>
            </a:r>
            <a:r>
              <a:rPr lang="en-US" altLang="zh-CN" sz="1400" dirty="0" smtClean="0">
                <a:solidFill>
                  <a:srgbClr val="FF0000"/>
                </a:solidFill>
                <a:latin typeface="微软雅黑" pitchFamily="34" charset="-122"/>
                <a:ea typeface="微软雅黑" pitchFamily="34" charset="-122"/>
              </a:rPr>
              <a:t>6</a:t>
            </a:r>
            <a:r>
              <a:rPr lang="zh-CN" altLang="en-US" sz="1400" dirty="0" smtClean="0">
                <a:latin typeface="微软雅黑" pitchFamily="34" charset="-122"/>
                <a:ea typeface="微软雅黑" pitchFamily="34" charset="-122"/>
              </a:rPr>
              <a:t>项</a:t>
            </a:r>
            <a:endParaRPr lang="en-US" sz="1400" dirty="0">
              <a:solidFill>
                <a:schemeClr val="tx1"/>
              </a:solidFill>
              <a:latin typeface="微软雅黑" pitchFamily="34" charset="-122"/>
              <a:ea typeface="微软雅黑" pitchFamily="34" charset="-122"/>
            </a:endParaRPr>
          </a:p>
        </p:txBody>
      </p:sp>
      <p:sp>
        <p:nvSpPr>
          <p:cNvPr id="9221" name="Rectangle 5"/>
          <p:cNvSpPr>
            <a:spLocks noChangeArrowheads="1"/>
          </p:cNvSpPr>
          <p:nvPr/>
        </p:nvSpPr>
        <p:spPr bwMode="auto">
          <a:xfrm>
            <a:off x="2000232" y="4692865"/>
            <a:ext cx="2518638" cy="307777"/>
          </a:xfrm>
          <a:prstGeom prst="rect">
            <a:avLst/>
          </a:prstGeom>
          <a:noFill/>
          <a:ln w="9525">
            <a:noFill/>
            <a:miter lim="800000"/>
            <a:headEnd/>
            <a:tailEnd/>
          </a:ln>
          <a:effectLst>
            <a:prstShdw prst="shdw17" dist="17961" dir="13500000">
              <a:srgbClr val="708688"/>
            </a:prstShdw>
          </a:effectLst>
        </p:spPr>
        <p:txBody>
          <a:bodyPr wrap="none" anchor="ctr">
            <a:spAutoFit/>
          </a:bodyPr>
          <a:lstStyle/>
          <a:p>
            <a:pPr algn="ctr"/>
            <a:r>
              <a:rPr lang="zh-CN" altLang="en-US" sz="1400" b="1">
                <a:latin typeface="黑体" pitchFamily="49" charset="-122"/>
                <a:ea typeface="黑体" pitchFamily="49" charset="-122"/>
              </a:rPr>
              <a:t>近三年研发投入情况（万元）</a:t>
            </a:r>
          </a:p>
        </p:txBody>
      </p:sp>
      <p:sp>
        <p:nvSpPr>
          <p:cNvPr id="9222" name="Rectangle 5"/>
          <p:cNvSpPr>
            <a:spLocks noChangeArrowheads="1"/>
          </p:cNvSpPr>
          <p:nvPr/>
        </p:nvSpPr>
        <p:spPr bwMode="auto">
          <a:xfrm>
            <a:off x="6000750" y="1934766"/>
            <a:ext cx="2357438" cy="276999"/>
          </a:xfrm>
          <a:prstGeom prst="rect">
            <a:avLst/>
          </a:prstGeom>
          <a:noFill/>
          <a:ln w="9525">
            <a:noFill/>
            <a:miter lim="800000"/>
            <a:headEnd/>
            <a:tailEnd/>
          </a:ln>
          <a:effectLst>
            <a:prstShdw prst="shdw17" dist="17961" dir="13500000">
              <a:srgbClr val="708688"/>
            </a:prstShdw>
          </a:effectLst>
        </p:spPr>
        <p:txBody>
          <a:bodyPr anchor="ctr">
            <a:spAutoFit/>
          </a:bodyPr>
          <a:lstStyle/>
          <a:p>
            <a:r>
              <a:rPr lang="zh-CN" altLang="en-US" sz="1200">
                <a:solidFill>
                  <a:srgbClr val="0D0D0D"/>
                </a:solidFill>
                <a:latin typeface="黑体" pitchFamily="49" charset="-122"/>
                <a:ea typeface="黑体" pitchFamily="49" charset="-122"/>
              </a:rPr>
              <a:t>省级高新技术企业研发中心证书</a:t>
            </a:r>
          </a:p>
        </p:txBody>
      </p:sp>
      <p:pic>
        <p:nvPicPr>
          <p:cNvPr id="9223" name="图片 8" descr="省级研发中心证书.jpg"/>
          <p:cNvPicPr>
            <a:picLocks noChangeAspect="1" noChangeArrowheads="1"/>
          </p:cNvPicPr>
          <p:nvPr/>
        </p:nvPicPr>
        <p:blipFill>
          <a:blip r:embed="rId3"/>
          <a:srcRect/>
          <a:stretch>
            <a:fillRect/>
          </a:stretch>
        </p:blipFill>
        <p:spPr bwMode="auto">
          <a:xfrm>
            <a:off x="6065839" y="745331"/>
            <a:ext cx="2243137" cy="1229916"/>
          </a:xfrm>
          <a:prstGeom prst="rect">
            <a:avLst/>
          </a:prstGeom>
          <a:noFill/>
          <a:ln w="9525">
            <a:noFill/>
            <a:miter lim="800000"/>
            <a:headEnd/>
            <a:tailEnd/>
          </a:ln>
        </p:spPr>
      </p:pic>
      <p:pic>
        <p:nvPicPr>
          <p:cNvPr id="9224" name="图片 5" descr="最佳创新软件企业奖2012.jpg"/>
          <p:cNvPicPr>
            <a:picLocks noChangeAspect="1" noChangeArrowheads="1"/>
          </p:cNvPicPr>
          <p:nvPr/>
        </p:nvPicPr>
        <p:blipFill>
          <a:blip r:embed="rId4"/>
          <a:srcRect/>
          <a:stretch>
            <a:fillRect/>
          </a:stretch>
        </p:blipFill>
        <p:spPr bwMode="auto">
          <a:xfrm>
            <a:off x="6072189" y="2263379"/>
            <a:ext cx="2232025" cy="1113234"/>
          </a:xfrm>
          <a:prstGeom prst="rect">
            <a:avLst/>
          </a:prstGeom>
          <a:noFill/>
          <a:ln w="9525">
            <a:noFill/>
            <a:miter lim="800000"/>
            <a:headEnd/>
            <a:tailEnd/>
          </a:ln>
        </p:spPr>
      </p:pic>
      <p:pic>
        <p:nvPicPr>
          <p:cNvPr id="9225" name="图片 22" descr="2010年杭州市创新型试点企业.jpg"/>
          <p:cNvPicPr>
            <a:picLocks noChangeAspect="1" noChangeArrowheads="1"/>
          </p:cNvPicPr>
          <p:nvPr/>
        </p:nvPicPr>
        <p:blipFill>
          <a:blip r:embed="rId5"/>
          <a:srcRect/>
          <a:stretch>
            <a:fillRect/>
          </a:stretch>
        </p:blipFill>
        <p:spPr bwMode="auto">
          <a:xfrm>
            <a:off x="6072189" y="3677842"/>
            <a:ext cx="2232025" cy="1096565"/>
          </a:xfrm>
          <a:prstGeom prst="rect">
            <a:avLst/>
          </a:prstGeom>
          <a:noFill/>
          <a:ln w="9525">
            <a:noFill/>
            <a:miter lim="800000"/>
            <a:headEnd/>
            <a:tailEnd/>
          </a:ln>
        </p:spPr>
      </p:pic>
      <p:sp>
        <p:nvSpPr>
          <p:cNvPr id="9226" name="Rectangle 5"/>
          <p:cNvSpPr>
            <a:spLocks noChangeArrowheads="1"/>
          </p:cNvSpPr>
          <p:nvPr/>
        </p:nvSpPr>
        <p:spPr bwMode="auto">
          <a:xfrm>
            <a:off x="6072188" y="3381375"/>
            <a:ext cx="2214562" cy="276999"/>
          </a:xfrm>
          <a:prstGeom prst="rect">
            <a:avLst/>
          </a:prstGeom>
          <a:noFill/>
          <a:ln w="9525">
            <a:noFill/>
            <a:miter lim="800000"/>
            <a:headEnd/>
            <a:tailEnd/>
          </a:ln>
          <a:effectLst>
            <a:prstShdw prst="shdw17" dist="17961" dir="13500000">
              <a:srgbClr val="708688"/>
            </a:prstShdw>
          </a:effectLst>
        </p:spPr>
        <p:txBody>
          <a:bodyPr anchor="ctr">
            <a:spAutoFit/>
          </a:bodyPr>
          <a:lstStyle/>
          <a:p>
            <a:pPr algn="ctr"/>
            <a:r>
              <a:rPr lang="zh-CN" altLang="en-US" sz="1200">
                <a:solidFill>
                  <a:srgbClr val="0D0D0D"/>
                </a:solidFill>
                <a:latin typeface="黑体" pitchFamily="49" charset="-122"/>
                <a:ea typeface="黑体" pitchFamily="49" charset="-122"/>
              </a:rPr>
              <a:t>浙江最佳创新软件企业</a:t>
            </a:r>
          </a:p>
        </p:txBody>
      </p:sp>
      <p:sp>
        <p:nvSpPr>
          <p:cNvPr id="9227" name="Rectangle 5"/>
          <p:cNvSpPr>
            <a:spLocks noChangeArrowheads="1"/>
          </p:cNvSpPr>
          <p:nvPr/>
        </p:nvSpPr>
        <p:spPr bwMode="auto">
          <a:xfrm>
            <a:off x="6072188" y="4774407"/>
            <a:ext cx="2214562" cy="276999"/>
          </a:xfrm>
          <a:prstGeom prst="rect">
            <a:avLst/>
          </a:prstGeom>
          <a:noFill/>
          <a:ln w="9525">
            <a:noFill/>
            <a:miter lim="800000"/>
            <a:headEnd/>
            <a:tailEnd/>
          </a:ln>
          <a:effectLst>
            <a:prstShdw prst="shdw17" dist="17961" dir="13500000">
              <a:srgbClr val="708688"/>
            </a:prstShdw>
          </a:effectLst>
        </p:spPr>
        <p:txBody>
          <a:bodyPr anchor="ctr">
            <a:spAutoFit/>
          </a:bodyPr>
          <a:lstStyle/>
          <a:p>
            <a:pPr algn="ctr"/>
            <a:r>
              <a:rPr lang="zh-CN" altLang="en-US" sz="1200">
                <a:solidFill>
                  <a:srgbClr val="0D0D0D"/>
                </a:solidFill>
                <a:latin typeface="黑体" pitchFamily="49" charset="-122"/>
                <a:ea typeface="黑体" pitchFamily="49" charset="-122"/>
              </a:rPr>
              <a:t>杭州市创新型试点企业</a:t>
            </a:r>
          </a:p>
        </p:txBody>
      </p:sp>
      <p:graphicFrame>
        <p:nvGraphicFramePr>
          <p:cNvPr id="15" name="图表 14"/>
          <p:cNvGraphicFramePr>
            <a:graphicFrameLocks/>
          </p:cNvGraphicFramePr>
          <p:nvPr/>
        </p:nvGraphicFramePr>
        <p:xfrm>
          <a:off x="395288" y="2821186"/>
          <a:ext cx="5040808" cy="2054424"/>
        </p:xfrm>
        <a:graphic>
          <a:graphicData uri="http://schemas.openxmlformats.org/drawingml/2006/chart">
            <c:chart xmlns:c="http://schemas.openxmlformats.org/drawingml/2006/chart" xmlns:r="http://schemas.openxmlformats.org/officeDocument/2006/relationships" r:id="rId6"/>
          </a:graphicData>
        </a:graphic>
      </p:graphicFrame>
      <p:sp>
        <p:nvSpPr>
          <p:cNvPr id="17" name="矩形 16"/>
          <p:cNvSpPr/>
          <p:nvPr/>
        </p:nvSpPr>
        <p:spPr>
          <a:xfrm flipV="1">
            <a:off x="0" y="740081"/>
            <a:ext cx="2843808" cy="45719"/>
          </a:xfrm>
          <a:prstGeom prst="rect">
            <a:avLst/>
          </a:prstGeom>
          <a:solidFill>
            <a:srgbClr val="C0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just"/>
            <a:endParaRPr kumimoji="1" lang="zh-CN" altLang="en-US" dirty="0"/>
          </a:p>
        </p:txBody>
      </p:sp>
      <p:pic>
        <p:nvPicPr>
          <p:cNvPr id="2050" name="Picture 2"/>
          <p:cNvPicPr>
            <a:picLocks noChangeAspect="1" noChangeArrowheads="1"/>
          </p:cNvPicPr>
          <p:nvPr/>
        </p:nvPicPr>
        <p:blipFill>
          <a:blip r:embed="rId7"/>
          <a:srcRect/>
          <a:stretch>
            <a:fillRect/>
          </a:stretch>
        </p:blipFill>
        <p:spPr bwMode="auto">
          <a:xfrm>
            <a:off x="0" y="-53102"/>
            <a:ext cx="9296417" cy="521714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5072066" y="1785932"/>
            <a:ext cx="3714776" cy="357190"/>
          </a:xfrm>
          <a:prstGeom prst="rect">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642910" y="1785932"/>
            <a:ext cx="3714776" cy="357190"/>
          </a:xfrm>
          <a:prstGeom prst="rect">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96" name="Text Box 24"/>
          <p:cNvSpPr txBox="1">
            <a:spLocks noChangeArrowheads="1"/>
          </p:cNvSpPr>
          <p:nvPr/>
        </p:nvSpPr>
        <p:spPr bwMode="auto">
          <a:xfrm>
            <a:off x="5881689" y="1773790"/>
            <a:ext cx="2160587" cy="369332"/>
          </a:xfrm>
          <a:prstGeom prst="rect">
            <a:avLst/>
          </a:prstGeom>
          <a:noFill/>
          <a:ln w="9525">
            <a:noFill/>
            <a:miter lim="800000"/>
            <a:headEnd/>
            <a:tailEnd/>
          </a:ln>
          <a:effectLst>
            <a:prstShdw prst="shdw17" dist="17961" dir="13500000">
              <a:srgbClr val="708688">
                <a:alpha val="50000"/>
              </a:srgbClr>
            </a:prstShdw>
          </a:effectLst>
        </p:spPr>
        <p:txBody>
          <a:bodyPr>
            <a:spAutoFit/>
          </a:bodyPr>
          <a:lstStyle/>
          <a:p>
            <a:pPr algn="ctr">
              <a:spcBef>
                <a:spcPct val="50000"/>
              </a:spcBef>
            </a:pPr>
            <a:r>
              <a:rPr lang="zh-CN" altLang="en-US" dirty="0">
                <a:solidFill>
                  <a:schemeClr val="bg1"/>
                </a:solidFill>
                <a:latin typeface="微软雅黑" pitchFamily="34" charset="-122"/>
                <a:ea typeface="微软雅黑" pitchFamily="34" charset="-122"/>
              </a:rPr>
              <a:t>营业收入（亿元）</a:t>
            </a:r>
          </a:p>
        </p:txBody>
      </p:sp>
      <p:sp>
        <p:nvSpPr>
          <p:cNvPr id="8198" name="Text Box 27"/>
          <p:cNvSpPr txBox="1">
            <a:spLocks noChangeArrowheads="1"/>
          </p:cNvSpPr>
          <p:nvPr/>
        </p:nvSpPr>
        <p:spPr bwMode="auto">
          <a:xfrm>
            <a:off x="1295400" y="1764503"/>
            <a:ext cx="2160588" cy="369332"/>
          </a:xfrm>
          <a:prstGeom prst="rect">
            <a:avLst/>
          </a:prstGeom>
          <a:noFill/>
          <a:ln w="9525">
            <a:noFill/>
            <a:miter lim="800000"/>
            <a:headEnd/>
            <a:tailEnd/>
          </a:ln>
          <a:effectLst>
            <a:prstShdw prst="shdw17" dist="17961" dir="13500000">
              <a:srgbClr val="708688">
                <a:alpha val="50000"/>
              </a:srgbClr>
            </a:prstShdw>
          </a:effectLst>
        </p:spPr>
        <p:txBody>
          <a:bodyPr>
            <a:spAutoFit/>
          </a:bodyPr>
          <a:lstStyle/>
          <a:p>
            <a:pPr algn="ctr">
              <a:spcBef>
                <a:spcPct val="50000"/>
              </a:spcBef>
            </a:pPr>
            <a:r>
              <a:rPr lang="zh-CN" altLang="en-US" dirty="0">
                <a:solidFill>
                  <a:schemeClr val="bg1"/>
                </a:solidFill>
                <a:latin typeface="微软雅黑" pitchFamily="34" charset="-122"/>
                <a:ea typeface="微软雅黑" pitchFamily="34" charset="-122"/>
              </a:rPr>
              <a:t>净利润（亿元）</a:t>
            </a:r>
          </a:p>
        </p:txBody>
      </p:sp>
      <p:graphicFrame>
        <p:nvGraphicFramePr>
          <p:cNvPr id="12" name="图表 11"/>
          <p:cNvGraphicFramePr>
            <a:graphicFrameLocks/>
          </p:cNvGraphicFramePr>
          <p:nvPr/>
        </p:nvGraphicFramePr>
        <p:xfrm>
          <a:off x="4857752" y="2357436"/>
          <a:ext cx="4000528" cy="2214578"/>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3" name="图表 12"/>
          <p:cNvGraphicFramePr>
            <a:graphicFrameLocks/>
          </p:cNvGraphicFramePr>
          <p:nvPr/>
        </p:nvGraphicFramePr>
        <p:xfrm>
          <a:off x="357158" y="2214560"/>
          <a:ext cx="4320480" cy="2376264"/>
        </p:xfrm>
        <a:graphic>
          <a:graphicData uri="http://schemas.openxmlformats.org/drawingml/2006/chart">
            <c:chart xmlns:c="http://schemas.openxmlformats.org/drawingml/2006/chart" xmlns:r="http://schemas.openxmlformats.org/officeDocument/2006/relationships" r:id="rId4"/>
          </a:graphicData>
        </a:graphic>
      </p:graphicFrame>
      <p:sp>
        <p:nvSpPr>
          <p:cNvPr id="8201" name="TextBox 1"/>
          <p:cNvSpPr txBox="1">
            <a:spLocks noChangeArrowheads="1"/>
          </p:cNvSpPr>
          <p:nvPr/>
        </p:nvSpPr>
        <p:spPr bwMode="auto">
          <a:xfrm>
            <a:off x="323850" y="785800"/>
            <a:ext cx="8351838" cy="923330"/>
          </a:xfrm>
          <a:prstGeom prst="rect">
            <a:avLst/>
          </a:prstGeom>
          <a:noFill/>
          <a:ln w="9525">
            <a:noFill/>
            <a:miter lim="800000"/>
            <a:headEnd/>
            <a:tailEnd/>
          </a:ln>
        </p:spPr>
        <p:txBody>
          <a:bodyPr>
            <a:spAutoFit/>
          </a:bodyPr>
          <a:lstStyle/>
          <a:p>
            <a:pPr>
              <a:lnSpc>
                <a:spcPct val="150000"/>
              </a:lnSpc>
            </a:pPr>
            <a:r>
              <a:rPr lang="zh-CN" altLang="en-US" dirty="0" smtClean="0">
                <a:solidFill>
                  <a:schemeClr val="tx1"/>
                </a:solidFill>
                <a:latin typeface="微软雅黑" pitchFamily="34" charset="-122"/>
                <a:ea typeface="微软雅黑" pitchFamily="34" charset="-122"/>
              </a:rPr>
              <a:t>公司</a:t>
            </a:r>
            <a:r>
              <a:rPr lang="zh-CN" altLang="en-US" dirty="0">
                <a:solidFill>
                  <a:schemeClr val="tx1"/>
                </a:solidFill>
                <a:latin typeface="微软雅黑" pitchFamily="34" charset="-122"/>
                <a:ea typeface="微软雅黑" pitchFamily="34" charset="-122"/>
              </a:rPr>
              <a:t>财务状况良好，</a:t>
            </a:r>
            <a:r>
              <a:rPr lang="en-US" altLang="zh-CN" dirty="0">
                <a:solidFill>
                  <a:schemeClr val="tx1"/>
                </a:solidFill>
                <a:latin typeface="微软雅黑" pitchFamily="34" charset="-122"/>
                <a:ea typeface="微软雅黑" pitchFamily="34" charset="-122"/>
              </a:rPr>
              <a:t>2015</a:t>
            </a:r>
            <a:r>
              <a:rPr lang="zh-CN" altLang="en-US" dirty="0">
                <a:solidFill>
                  <a:schemeClr val="tx1"/>
                </a:solidFill>
                <a:latin typeface="微软雅黑" pitchFamily="34" charset="-122"/>
                <a:ea typeface="微软雅黑" pitchFamily="34" charset="-122"/>
              </a:rPr>
              <a:t>年公司实现销售收入</a:t>
            </a:r>
            <a:r>
              <a:rPr lang="en-US" altLang="zh-CN" dirty="0">
                <a:solidFill>
                  <a:schemeClr val="tx1"/>
                </a:solidFill>
                <a:latin typeface="微软雅黑" pitchFamily="34" charset="-122"/>
                <a:ea typeface="微软雅黑" pitchFamily="34" charset="-122"/>
              </a:rPr>
              <a:t>14.41</a:t>
            </a:r>
            <a:r>
              <a:rPr lang="zh-CN" altLang="en-US" dirty="0">
                <a:solidFill>
                  <a:schemeClr val="tx1"/>
                </a:solidFill>
                <a:latin typeface="微软雅黑" pitchFamily="34" charset="-122"/>
                <a:ea typeface="微软雅黑" pitchFamily="34" charset="-122"/>
              </a:rPr>
              <a:t>亿元，同比增长</a:t>
            </a:r>
            <a:r>
              <a:rPr lang="en-US" altLang="zh-CN" dirty="0">
                <a:solidFill>
                  <a:schemeClr val="tx1"/>
                </a:solidFill>
                <a:latin typeface="微软雅黑" pitchFamily="34" charset="-122"/>
                <a:ea typeface="微软雅黑" pitchFamily="34" charset="-122"/>
              </a:rPr>
              <a:t>442.91%</a:t>
            </a:r>
            <a:r>
              <a:rPr lang="zh-CN" altLang="en-US" dirty="0">
                <a:solidFill>
                  <a:schemeClr val="tx1"/>
                </a:solidFill>
                <a:latin typeface="微软雅黑" pitchFamily="34" charset="-122"/>
                <a:ea typeface="微软雅黑" pitchFamily="34" charset="-122"/>
              </a:rPr>
              <a:t>；净利润</a:t>
            </a:r>
            <a:r>
              <a:rPr lang="en-US" altLang="zh-CN" dirty="0">
                <a:solidFill>
                  <a:schemeClr val="tx1"/>
                </a:solidFill>
                <a:latin typeface="微软雅黑" pitchFamily="34" charset="-122"/>
                <a:ea typeface="微软雅黑" pitchFamily="34" charset="-122"/>
              </a:rPr>
              <a:t>9.57</a:t>
            </a:r>
            <a:r>
              <a:rPr lang="zh-CN" altLang="en-US" dirty="0">
                <a:solidFill>
                  <a:schemeClr val="tx1"/>
                </a:solidFill>
                <a:latin typeface="微软雅黑" pitchFamily="34" charset="-122"/>
                <a:ea typeface="微软雅黑" pitchFamily="34" charset="-122"/>
              </a:rPr>
              <a:t>亿元，同比增长</a:t>
            </a:r>
            <a:r>
              <a:rPr lang="en-US" altLang="zh-CN" dirty="0">
                <a:solidFill>
                  <a:schemeClr val="tx1"/>
                </a:solidFill>
                <a:latin typeface="微软雅黑" pitchFamily="34" charset="-122"/>
                <a:ea typeface="微软雅黑" pitchFamily="34" charset="-122"/>
              </a:rPr>
              <a:t>1483.35</a:t>
            </a:r>
            <a:r>
              <a:rPr lang="en-US" altLang="zh-CN" dirty="0" smtClean="0">
                <a:solidFill>
                  <a:schemeClr val="tx1"/>
                </a:solidFill>
                <a:latin typeface="微软雅黑" pitchFamily="34" charset="-122"/>
                <a:ea typeface="微软雅黑" pitchFamily="34" charset="-122"/>
              </a:rPr>
              <a:t>%</a:t>
            </a:r>
            <a:endParaRPr lang="zh-CN" altLang="en-US" dirty="0">
              <a:solidFill>
                <a:schemeClr val="tx1"/>
              </a:solidFill>
              <a:latin typeface="微软雅黑" pitchFamily="34" charset="-122"/>
              <a:ea typeface="微软雅黑" pitchFamily="34" charset="-122"/>
            </a:endParaRPr>
          </a:p>
        </p:txBody>
      </p:sp>
      <p:sp>
        <p:nvSpPr>
          <p:cNvPr id="10" name="Text Box 4"/>
          <p:cNvSpPr txBox="1">
            <a:spLocks noChangeArrowheads="1"/>
          </p:cNvSpPr>
          <p:nvPr/>
        </p:nvSpPr>
        <p:spPr bwMode="auto">
          <a:xfrm>
            <a:off x="0" y="142858"/>
            <a:ext cx="2714612" cy="584775"/>
          </a:xfrm>
          <a:prstGeom prst="rect">
            <a:avLst/>
          </a:prstGeom>
          <a:noFill/>
          <a:ln w="9525">
            <a:noFill/>
            <a:miter lim="800000"/>
            <a:headEnd/>
            <a:tailEnd/>
          </a:ln>
        </p:spPr>
        <p:txBody>
          <a:bodyPr wrap="square">
            <a:spAutoFit/>
          </a:bodyPr>
          <a:lstStyle/>
          <a:p>
            <a:r>
              <a:rPr lang="zh-CN" altLang="en-US" sz="3200" dirty="0" smtClean="0">
                <a:latin typeface="Calibri" pitchFamily="34" charset="0"/>
                <a:ea typeface="微软雅黑" pitchFamily="34" charset="-122"/>
                <a:sym typeface="Calibri" pitchFamily="34" charset="0"/>
              </a:rPr>
              <a:t>财务情况</a:t>
            </a:r>
            <a:endParaRPr lang="zh-CN" altLang="en-US" sz="3200" dirty="0">
              <a:latin typeface="Calibri" pitchFamily="34" charset="0"/>
              <a:ea typeface="微软雅黑" pitchFamily="34" charset="-122"/>
              <a:sym typeface="Calibri" pitchFamily="34" charset="0"/>
            </a:endParaRPr>
          </a:p>
        </p:txBody>
      </p:sp>
      <p:sp>
        <p:nvSpPr>
          <p:cNvPr id="11" name="矩形 10"/>
          <p:cNvSpPr/>
          <p:nvPr/>
        </p:nvSpPr>
        <p:spPr>
          <a:xfrm flipV="1">
            <a:off x="0" y="740081"/>
            <a:ext cx="2843808" cy="45719"/>
          </a:xfrm>
          <a:prstGeom prst="rect">
            <a:avLst/>
          </a:prstGeom>
          <a:solidFill>
            <a:srgbClr val="C0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just"/>
            <a:endParaRPr kumimoji="1" lang="zh-CN" altLang="en-US" dirty="0"/>
          </a:p>
        </p:txBody>
      </p:sp>
      <p:pic>
        <p:nvPicPr>
          <p:cNvPr id="1026" name="Picture 2"/>
          <p:cNvPicPr>
            <a:picLocks noChangeAspect="1" noChangeArrowheads="1"/>
          </p:cNvPicPr>
          <p:nvPr/>
        </p:nvPicPr>
        <p:blipFill>
          <a:blip r:embed="rId5"/>
          <a:srcRect/>
          <a:stretch>
            <a:fillRect/>
          </a:stretch>
        </p:blipFill>
        <p:spPr bwMode="auto">
          <a:xfrm>
            <a:off x="0" y="0"/>
            <a:ext cx="9171096" cy="51435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Line 28"/>
          <p:cNvSpPr/>
          <p:nvPr/>
        </p:nvSpPr>
        <p:spPr>
          <a:xfrm>
            <a:off x="4960620" y="1070917"/>
            <a:ext cx="1482725" cy="635"/>
          </a:xfrm>
          <a:prstGeom prst="line">
            <a:avLst/>
          </a:prstGeom>
          <a:ln w="9525" cap="flat" cmpd="sng">
            <a:solidFill>
              <a:srgbClr val="FF6600"/>
            </a:solidFill>
            <a:prstDash val="solid"/>
            <a:headEnd type="none" w="med" len="med"/>
            <a:tailEnd type="none" w="med" len="med"/>
          </a:ln>
        </p:spPr>
        <p:txBody>
          <a:bodyPr/>
          <a:lstStyle/>
          <a:p>
            <a:endParaRPr lang="zh-CN" altLang="en-US"/>
          </a:p>
        </p:txBody>
      </p:sp>
      <p:grpSp>
        <p:nvGrpSpPr>
          <p:cNvPr id="2" name="Group 37"/>
          <p:cNvGrpSpPr/>
          <p:nvPr/>
        </p:nvGrpSpPr>
        <p:grpSpPr>
          <a:xfrm>
            <a:off x="3399155" y="936945"/>
            <a:ext cx="2018030" cy="1920240"/>
            <a:chOff x="0" y="0"/>
            <a:chExt cx="1666" cy="1476"/>
          </a:xfrm>
        </p:grpSpPr>
        <p:sp>
          <p:nvSpPr>
            <p:cNvPr id="15381" name="Oval 9"/>
            <p:cNvSpPr>
              <a:spLocks noChangeArrowheads="1"/>
            </p:cNvSpPr>
            <p:nvPr/>
          </p:nvSpPr>
          <p:spPr bwMode="auto">
            <a:xfrm>
              <a:off x="124" y="103"/>
              <a:ext cx="1434" cy="1270"/>
            </a:xfrm>
            <a:prstGeom prst="ellipse">
              <a:avLst/>
            </a:prstGeom>
            <a:gradFill rotWithShape="1">
              <a:gsLst>
                <a:gs pos="0">
                  <a:srgbClr val="FF0000">
                    <a:alpha val="76999"/>
                  </a:srgbClr>
                </a:gs>
                <a:gs pos="100000">
                  <a:srgbClr val="760000"/>
                </a:gs>
              </a:gsLst>
              <a:lin ang="5400000" scaled="1"/>
            </a:gradFill>
            <a:ln w="9525">
              <a:noFill/>
              <a:round/>
            </a:ln>
            <a:effectLst>
              <a:outerShdw dist="35921" dir="2700000" algn="ctr" rotWithShape="0">
                <a:schemeClr val="bg2"/>
              </a:outerShdw>
            </a:effectLst>
          </p:spPr>
          <p:txBody>
            <a:bodyPr wrap="none" anchor="ctr"/>
            <a:lstStyle/>
            <a:p>
              <a:pPr marL="0" marR="0" lvl="0" indent="0" algn="ctr" defTabSz="914400" rtl="0" eaLnBrk="1" fontAlgn="base" latinLnBrk="0" hangingPunct="1">
                <a:spcBef>
                  <a:spcPct val="50000"/>
                </a:spcBef>
                <a:spcAft>
                  <a:spcPct val="0"/>
                </a:spcAft>
                <a:buClrTx/>
                <a:buSzTx/>
                <a:buFont typeface="Arial" pitchFamily="34" charset="0"/>
                <a:buNone/>
                <a:defRPr/>
              </a:pPr>
              <a:endParaRPr kumimoji="0" lang="zh-CN" altLang="en-US" sz="1800" b="1" i="0" u="none" strike="noStrike" kern="1200" cap="none" spc="0" normalizeH="0" baseline="0" noProof="0">
                <a:ln>
                  <a:noFill/>
                </a:ln>
                <a:solidFill>
                  <a:schemeClr val="bg1"/>
                </a:solidFill>
                <a:effectLst/>
                <a:uLnTx/>
                <a:uFillTx/>
                <a:latin typeface="Arial" pitchFamily="34" charset="0"/>
                <a:ea typeface="楷体_GB2312"/>
                <a:cs typeface="楷体_GB2312"/>
              </a:endParaRPr>
            </a:p>
          </p:txBody>
        </p:sp>
        <p:sp>
          <p:nvSpPr>
            <p:cNvPr id="9238" name="Oval 11"/>
            <p:cNvSpPr/>
            <p:nvPr/>
          </p:nvSpPr>
          <p:spPr>
            <a:xfrm>
              <a:off x="0" y="0"/>
              <a:ext cx="1666" cy="1476"/>
            </a:xfrm>
            <a:prstGeom prst="ellipse">
              <a:avLst/>
            </a:prstGeom>
            <a:noFill/>
            <a:ln w="9525" cap="flat" cmpd="sng">
              <a:solidFill>
                <a:srgbClr val="CC3300">
                  <a:alpha val="50195"/>
                </a:srgbClr>
              </a:solidFill>
              <a:prstDash val="solid"/>
              <a:headEnd type="none" w="med" len="med"/>
              <a:tailEnd type="none" w="med" len="med"/>
            </a:ln>
          </p:spPr>
          <p:txBody>
            <a:bodyPr wrap="none" anchor="ctr"/>
            <a:lstStyle/>
            <a:p>
              <a:pPr lvl="0" algn="ctr" eaLnBrk="1" hangingPunct="1">
                <a:spcBef>
                  <a:spcPct val="50000"/>
                </a:spcBef>
              </a:pPr>
              <a:endParaRPr lang="zh-CN" altLang="en-US" dirty="0">
                <a:latin typeface="Arial" pitchFamily="34" charset="0"/>
                <a:ea typeface="楷体_GB2312"/>
              </a:endParaRPr>
            </a:p>
          </p:txBody>
        </p:sp>
        <p:sp>
          <p:nvSpPr>
            <p:cNvPr id="19462" name="Text Box 18"/>
            <p:cNvSpPr txBox="1">
              <a:spLocks noChangeArrowheads="1"/>
            </p:cNvSpPr>
            <p:nvPr/>
          </p:nvSpPr>
          <p:spPr bwMode="auto">
            <a:xfrm>
              <a:off x="314" y="535"/>
              <a:ext cx="1089" cy="402"/>
            </a:xfrm>
            <a:prstGeom prst="rect">
              <a:avLst/>
            </a:prstGeom>
            <a:noFill/>
            <a:ln w="9525">
              <a:noFill/>
              <a:miter lim="800000"/>
            </a:ln>
          </p:spPr>
          <p:txBody>
            <a:bodyPr>
              <a:spAutoFit/>
            </a:bodyPr>
            <a:lstStyle/>
            <a:p>
              <a:pPr marL="0" marR="0" lvl="0" indent="0" algn="ctr" defTabSz="914400" rtl="0" eaLnBrk="1" fontAlgn="base" latinLnBrk="0" hangingPunct="1">
                <a:spcBef>
                  <a:spcPct val="50000"/>
                </a:spcBef>
                <a:spcAft>
                  <a:spcPct val="0"/>
                </a:spcAft>
                <a:buClrTx/>
                <a:buSzTx/>
                <a:buFont typeface="Arial" pitchFamily="34" charset="0"/>
                <a:buNone/>
                <a:defRPr/>
              </a:pPr>
              <a:r>
                <a:rPr kumimoji="0" lang="en-US" sz="2800" b="1" i="0" u="none" strike="noStrike" kern="1200" cap="none" spc="0" normalizeH="0" baseline="0" noProof="0" dirty="0">
                  <a:ln>
                    <a:noFill/>
                  </a:ln>
                  <a:solidFill>
                    <a:schemeClr val="bg1"/>
                  </a:solidFill>
                  <a:uLnTx/>
                  <a:uFillTx/>
                  <a:latin typeface="Arial" pitchFamily="34" charset="0"/>
                  <a:ea typeface="楷体_GB2312"/>
                  <a:cs typeface="楷体_GB2312"/>
                </a:rPr>
                <a:t>B2B</a:t>
              </a:r>
              <a:endParaRPr kumimoji="0" lang="zh-CN" altLang="en-US" sz="2800" b="1" i="0" u="none" strike="noStrike" kern="1200" cap="none" spc="0" normalizeH="0" baseline="0" noProof="0" dirty="0">
                <a:ln>
                  <a:noFill/>
                </a:ln>
                <a:solidFill>
                  <a:schemeClr val="bg1"/>
                </a:solidFill>
                <a:uLnTx/>
                <a:uFillTx/>
                <a:latin typeface="Arial" pitchFamily="34" charset="0"/>
                <a:ea typeface="楷体_GB2312"/>
                <a:cs typeface="楷体_GB2312"/>
              </a:endParaRPr>
            </a:p>
          </p:txBody>
        </p:sp>
      </p:grpSp>
      <p:grpSp>
        <p:nvGrpSpPr>
          <p:cNvPr id="4" name="Group 35"/>
          <p:cNvGrpSpPr/>
          <p:nvPr/>
        </p:nvGrpSpPr>
        <p:grpSpPr>
          <a:xfrm>
            <a:off x="2500298" y="2508898"/>
            <a:ext cx="2017395" cy="1920240"/>
            <a:chOff x="0" y="0"/>
            <a:chExt cx="1665" cy="1476"/>
          </a:xfrm>
        </p:grpSpPr>
        <p:sp>
          <p:nvSpPr>
            <p:cNvPr id="15378" name="Oval 7"/>
            <p:cNvSpPr>
              <a:spLocks noChangeArrowheads="1"/>
            </p:cNvSpPr>
            <p:nvPr/>
          </p:nvSpPr>
          <p:spPr bwMode="auto">
            <a:xfrm>
              <a:off x="100" y="103"/>
              <a:ext cx="1433" cy="1270"/>
            </a:xfrm>
            <a:prstGeom prst="ellipse">
              <a:avLst/>
            </a:prstGeom>
            <a:gradFill rotWithShape="1">
              <a:gsLst>
                <a:gs pos="0">
                  <a:srgbClr val="FF6600"/>
                </a:gs>
                <a:gs pos="100000">
                  <a:srgbClr val="CC0000"/>
                </a:gs>
              </a:gsLst>
              <a:lin ang="5400000" scaled="1"/>
            </a:gradFill>
            <a:ln w="9525">
              <a:noFill/>
              <a:round/>
            </a:ln>
            <a:effectLst>
              <a:outerShdw dist="35921" dir="2700000" algn="ctr" rotWithShape="0">
                <a:schemeClr val="bg2"/>
              </a:outerShdw>
            </a:effectLst>
          </p:spPr>
          <p:txBody>
            <a:bodyPr wrap="none" anchor="ctr"/>
            <a:lstStyle/>
            <a:p>
              <a:pPr marL="0" marR="0" lvl="0" indent="0" algn="ctr" defTabSz="914400" rtl="0" eaLnBrk="1" fontAlgn="base" latinLnBrk="0" hangingPunct="1">
                <a:spcBef>
                  <a:spcPct val="50000"/>
                </a:spcBef>
                <a:spcAft>
                  <a:spcPct val="0"/>
                </a:spcAft>
                <a:buClrTx/>
                <a:buSzTx/>
                <a:buFont typeface="Arial" pitchFamily="34" charset="0"/>
                <a:buNone/>
                <a:defRPr/>
              </a:pPr>
              <a:endParaRPr kumimoji="0" lang="zh-CN" altLang="en-US" sz="1800" b="1" i="0" u="none" strike="noStrike" kern="1200" cap="none" spc="0" normalizeH="0" baseline="0" noProof="0">
                <a:ln>
                  <a:noFill/>
                </a:ln>
                <a:solidFill>
                  <a:schemeClr val="bg1"/>
                </a:solidFill>
                <a:effectLst/>
                <a:uLnTx/>
                <a:uFillTx/>
                <a:latin typeface="Arial" pitchFamily="34" charset="0"/>
                <a:ea typeface="楷体_GB2312"/>
                <a:cs typeface="楷体_GB2312"/>
              </a:endParaRPr>
            </a:p>
          </p:txBody>
        </p:sp>
        <p:sp>
          <p:nvSpPr>
            <p:cNvPr id="9235" name="Oval 12"/>
            <p:cNvSpPr/>
            <p:nvPr/>
          </p:nvSpPr>
          <p:spPr>
            <a:xfrm>
              <a:off x="0" y="0"/>
              <a:ext cx="1665" cy="1476"/>
            </a:xfrm>
            <a:prstGeom prst="ellipse">
              <a:avLst/>
            </a:prstGeom>
            <a:noFill/>
            <a:ln w="9525" cap="flat" cmpd="sng">
              <a:solidFill>
                <a:schemeClr val="accent6">
                  <a:lumMod val="50000"/>
                  <a:alpha val="50195"/>
                </a:schemeClr>
              </a:solidFill>
              <a:prstDash val="solid"/>
              <a:headEnd type="none" w="med" len="med"/>
              <a:tailEnd type="none" w="med" len="med"/>
            </a:ln>
          </p:spPr>
          <p:txBody>
            <a:bodyPr wrap="none" anchor="ctr"/>
            <a:lstStyle/>
            <a:p>
              <a:pPr lvl="0" algn="ctr" eaLnBrk="1" hangingPunct="1">
                <a:spcBef>
                  <a:spcPct val="50000"/>
                </a:spcBef>
              </a:pPr>
              <a:endParaRPr lang="zh-CN" altLang="en-US" dirty="0">
                <a:latin typeface="Arial" pitchFamily="34" charset="0"/>
                <a:ea typeface="楷体_GB2312"/>
              </a:endParaRPr>
            </a:p>
          </p:txBody>
        </p:sp>
        <p:sp>
          <p:nvSpPr>
            <p:cNvPr id="19467" name="Text Box 19"/>
            <p:cNvSpPr txBox="1">
              <a:spLocks noChangeArrowheads="1"/>
            </p:cNvSpPr>
            <p:nvPr/>
          </p:nvSpPr>
          <p:spPr bwMode="auto">
            <a:xfrm>
              <a:off x="238" y="600"/>
              <a:ext cx="1182" cy="402"/>
            </a:xfrm>
            <a:prstGeom prst="rect">
              <a:avLst/>
            </a:prstGeom>
            <a:noFill/>
            <a:ln w="9525">
              <a:noFill/>
              <a:miter lim="800000"/>
            </a:ln>
          </p:spPr>
          <p:txBody>
            <a:bodyPr>
              <a:spAutoFit/>
            </a:bodyPr>
            <a:lstStyle/>
            <a:p>
              <a:pPr marL="0" marR="0" lvl="0" indent="0" algn="ctr" defTabSz="914400" rtl="0" eaLnBrk="1" fontAlgn="base" latinLnBrk="0" hangingPunct="1">
                <a:spcBef>
                  <a:spcPct val="50000"/>
                </a:spcBef>
                <a:spcAft>
                  <a:spcPct val="0"/>
                </a:spcAft>
                <a:buClrTx/>
                <a:buSzTx/>
                <a:buFont typeface="Arial" pitchFamily="34" charset="0"/>
                <a:buNone/>
                <a:defRPr/>
              </a:pPr>
              <a:r>
                <a:rPr kumimoji="0" lang="en-US" sz="2800" b="1" i="0" u="none" strike="noStrike" kern="1200" cap="none" spc="0" normalizeH="0" baseline="0" noProof="0" dirty="0">
                  <a:ln>
                    <a:noFill/>
                  </a:ln>
                  <a:solidFill>
                    <a:schemeClr val="bg1"/>
                  </a:solidFill>
                  <a:uLnTx/>
                  <a:uFillTx/>
                  <a:latin typeface="Arial" pitchFamily="34" charset="0"/>
                  <a:ea typeface="楷体_GB2312"/>
                  <a:cs typeface="楷体_GB2312"/>
                </a:rPr>
                <a:t>B2C</a:t>
              </a:r>
              <a:endParaRPr kumimoji="0" lang="zh-CN" altLang="en-US" sz="2800" b="1" i="0" u="none" strike="noStrike" kern="1200" cap="none" spc="0" normalizeH="0" baseline="0" noProof="0" dirty="0">
                <a:ln>
                  <a:noFill/>
                </a:ln>
                <a:solidFill>
                  <a:schemeClr val="bg1"/>
                </a:solidFill>
                <a:uLnTx/>
                <a:uFillTx/>
                <a:latin typeface="Arial" pitchFamily="34" charset="0"/>
                <a:ea typeface="楷体_GB2312"/>
                <a:cs typeface="楷体_GB2312"/>
              </a:endParaRPr>
            </a:p>
          </p:txBody>
        </p:sp>
      </p:grpSp>
      <p:grpSp>
        <p:nvGrpSpPr>
          <p:cNvPr id="5" name="Group 36"/>
          <p:cNvGrpSpPr/>
          <p:nvPr/>
        </p:nvGrpSpPr>
        <p:grpSpPr>
          <a:xfrm>
            <a:off x="4429124" y="2428874"/>
            <a:ext cx="2018030" cy="1920240"/>
            <a:chOff x="0" y="0"/>
            <a:chExt cx="1666" cy="1476"/>
          </a:xfrm>
        </p:grpSpPr>
        <p:sp>
          <p:nvSpPr>
            <p:cNvPr id="15375" name="Oval 8"/>
            <p:cNvSpPr>
              <a:spLocks noChangeArrowheads="1"/>
            </p:cNvSpPr>
            <p:nvPr/>
          </p:nvSpPr>
          <p:spPr bwMode="auto">
            <a:xfrm>
              <a:off x="99" y="110"/>
              <a:ext cx="1434" cy="1270"/>
            </a:xfrm>
            <a:prstGeom prst="ellipse">
              <a:avLst/>
            </a:prstGeom>
            <a:gradFill rotWithShape="1">
              <a:gsLst>
                <a:gs pos="0">
                  <a:srgbClr val="CC3300"/>
                </a:gs>
                <a:gs pos="100000">
                  <a:srgbClr val="5E1800"/>
                </a:gs>
              </a:gsLst>
              <a:lin ang="5400000" scaled="1"/>
            </a:gradFill>
            <a:ln w="9525">
              <a:noFill/>
              <a:round/>
            </a:ln>
            <a:effectLst>
              <a:outerShdw dist="35921" dir="2700000" algn="ctr" rotWithShape="0">
                <a:schemeClr val="bg2"/>
              </a:outerShdw>
            </a:effectLst>
          </p:spPr>
          <p:txBody>
            <a:bodyPr wrap="none" anchor="ctr"/>
            <a:lstStyle/>
            <a:p>
              <a:pPr marL="0" marR="0" lvl="0" indent="0" algn="ctr" defTabSz="914400" rtl="0" eaLnBrk="1" fontAlgn="base" latinLnBrk="0" hangingPunct="1">
                <a:spcBef>
                  <a:spcPct val="50000"/>
                </a:spcBef>
                <a:spcAft>
                  <a:spcPct val="0"/>
                </a:spcAft>
                <a:buClrTx/>
                <a:buSzTx/>
                <a:buFont typeface="Arial" pitchFamily="34" charset="0"/>
                <a:buNone/>
                <a:defRPr/>
              </a:pPr>
              <a:endParaRPr kumimoji="0" lang="zh-CN" altLang="en-US" sz="1800" b="1" i="0" u="none" strike="noStrike" kern="1200" cap="none" spc="0" normalizeH="0" baseline="0" noProof="0">
                <a:ln>
                  <a:noFill/>
                </a:ln>
                <a:solidFill>
                  <a:schemeClr val="bg1"/>
                </a:solidFill>
                <a:effectLst/>
                <a:uLnTx/>
                <a:uFillTx/>
                <a:latin typeface="Arial" pitchFamily="34" charset="0"/>
                <a:ea typeface="楷体_GB2312"/>
                <a:cs typeface="楷体_GB2312"/>
              </a:endParaRPr>
            </a:p>
          </p:txBody>
        </p:sp>
        <p:sp>
          <p:nvSpPr>
            <p:cNvPr id="9232" name="Oval 13"/>
            <p:cNvSpPr/>
            <p:nvPr/>
          </p:nvSpPr>
          <p:spPr>
            <a:xfrm>
              <a:off x="0" y="0"/>
              <a:ext cx="1666" cy="1476"/>
            </a:xfrm>
            <a:prstGeom prst="ellipse">
              <a:avLst/>
            </a:prstGeom>
            <a:noFill/>
            <a:ln w="9525" cap="flat" cmpd="sng">
              <a:solidFill>
                <a:srgbClr val="993300">
                  <a:alpha val="50195"/>
                </a:srgbClr>
              </a:solidFill>
              <a:prstDash val="solid"/>
              <a:headEnd type="none" w="med" len="med"/>
              <a:tailEnd type="none" w="med" len="med"/>
            </a:ln>
          </p:spPr>
          <p:txBody>
            <a:bodyPr wrap="none" anchor="ctr"/>
            <a:lstStyle/>
            <a:p>
              <a:pPr lvl="0" algn="ctr" eaLnBrk="1" hangingPunct="1">
                <a:spcBef>
                  <a:spcPct val="50000"/>
                </a:spcBef>
              </a:pPr>
              <a:endParaRPr lang="zh-CN" altLang="en-US" dirty="0">
                <a:latin typeface="Arial" pitchFamily="34" charset="0"/>
                <a:ea typeface="楷体_GB2312"/>
              </a:endParaRPr>
            </a:p>
          </p:txBody>
        </p:sp>
        <p:sp>
          <p:nvSpPr>
            <p:cNvPr id="19471" name="Text Box 20"/>
            <p:cNvSpPr txBox="1">
              <a:spLocks noChangeArrowheads="1"/>
            </p:cNvSpPr>
            <p:nvPr/>
          </p:nvSpPr>
          <p:spPr bwMode="auto">
            <a:xfrm>
              <a:off x="272" y="589"/>
              <a:ext cx="965" cy="520"/>
            </a:xfrm>
            <a:prstGeom prst="rect">
              <a:avLst/>
            </a:prstGeom>
            <a:noFill/>
            <a:ln w="9525">
              <a:noFill/>
              <a:miter lim="800000"/>
            </a:ln>
          </p:spPr>
          <p:txBody>
            <a:bodyPr>
              <a:spAutoFit/>
            </a:bodyPr>
            <a:lstStyle/>
            <a:p>
              <a:pPr marL="0" marR="0" lvl="0" indent="0" algn="ctr" defTabSz="914400" rtl="0" eaLnBrk="1" fontAlgn="base" latinLnBrk="0" hangingPunct="1">
                <a:spcBef>
                  <a:spcPct val="50000"/>
                </a:spcBef>
                <a:spcAft>
                  <a:spcPct val="0"/>
                </a:spcAft>
                <a:buClrTx/>
                <a:buSzTx/>
                <a:buFont typeface="Arial" pitchFamily="34" charset="0"/>
                <a:buNone/>
                <a:defRPr/>
              </a:pPr>
              <a:r>
                <a:rPr kumimoji="0" lang="zh-CN" altLang="en-US" sz="1900" b="1" i="0" u="none" strike="noStrike" kern="1200" cap="none" spc="0" normalizeH="0" baseline="0" noProof="0" dirty="0" smtClean="0">
                  <a:ln>
                    <a:noFill/>
                  </a:ln>
                  <a:solidFill>
                    <a:schemeClr val="bg1"/>
                  </a:solidFill>
                  <a:uLnTx/>
                  <a:uFillTx/>
                  <a:latin typeface="Arial" pitchFamily="34" charset="0"/>
                  <a:ea typeface="楷体_GB2312"/>
                  <a:cs typeface="楷体_GB2312"/>
                </a:rPr>
                <a:t>互联网增值服务</a:t>
              </a:r>
              <a:endParaRPr kumimoji="0" lang="zh-CN" altLang="en-US" sz="1900" b="1" i="0" u="none" strike="noStrike" kern="1200" cap="none" spc="0" normalizeH="0" baseline="0" noProof="0" dirty="0">
                <a:ln>
                  <a:noFill/>
                </a:ln>
                <a:solidFill>
                  <a:schemeClr val="bg1"/>
                </a:solidFill>
                <a:uLnTx/>
                <a:uFillTx/>
                <a:latin typeface="Arial" pitchFamily="34" charset="0"/>
                <a:ea typeface="楷体_GB2312"/>
                <a:cs typeface="楷体_GB2312"/>
              </a:endParaRPr>
            </a:p>
          </p:txBody>
        </p:sp>
      </p:grpSp>
      <p:sp>
        <p:nvSpPr>
          <p:cNvPr id="19472" name="Text Box 27"/>
          <p:cNvSpPr txBox="1">
            <a:spLocks noChangeArrowheads="1"/>
          </p:cNvSpPr>
          <p:nvPr/>
        </p:nvSpPr>
        <p:spPr bwMode="auto">
          <a:xfrm>
            <a:off x="5643570" y="714362"/>
            <a:ext cx="2071370" cy="365760"/>
          </a:xfrm>
          <a:prstGeom prst="rect">
            <a:avLst/>
          </a:prstGeom>
          <a:noFill/>
          <a:ln w="9525">
            <a:noFill/>
            <a:miter lim="800000"/>
          </a:ln>
        </p:spPr>
        <p:txBody>
          <a:bodyPr wrap="square">
            <a:spAutoFit/>
          </a:bodyPr>
          <a:lstStyle/>
          <a:p>
            <a:pPr marL="0" marR="0" lvl="0" indent="0" algn="l" defTabSz="914400" rtl="0" eaLnBrk="1" fontAlgn="base" latinLnBrk="0" hangingPunct="1">
              <a:spcBef>
                <a:spcPct val="50000"/>
              </a:spcBef>
              <a:spcAft>
                <a:spcPct val="0"/>
              </a:spcAft>
              <a:buClrTx/>
              <a:buSzTx/>
              <a:buFont typeface="Arial" pitchFamily="34" charset="0"/>
              <a:buNone/>
              <a:defRPr/>
            </a:pPr>
            <a:r>
              <a:rPr kumimoji="0" lang="zh-CN" altLang="en-US" sz="1800" b="1" i="0" u="none" strike="noStrike" kern="1200" cap="none" spc="0" normalizeH="0" baseline="0" noProof="0" dirty="0">
                <a:ln>
                  <a:noFill/>
                </a:ln>
                <a:solidFill>
                  <a:schemeClr val="tx1"/>
                </a:solidFill>
                <a:effectLst>
                  <a:outerShdw blurRad="38100" dist="38100" dir="2700000" algn="tl">
                    <a:srgbClr val="C0C0C0"/>
                  </a:outerShdw>
                </a:effectLst>
                <a:uLnTx/>
                <a:uFillTx/>
                <a:latin typeface="Arial" pitchFamily="34" charset="0"/>
                <a:ea typeface="楷体_GB2312"/>
                <a:cs typeface="楷体_GB2312"/>
              </a:rPr>
              <a:t>证券信息化</a:t>
            </a:r>
            <a:r>
              <a:rPr kumimoji="0" lang="zh-CN" altLang="en-US" sz="1800" b="1"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Arial" pitchFamily="34" charset="0"/>
                <a:ea typeface="楷体_GB2312"/>
                <a:cs typeface="楷体_GB2312"/>
              </a:rPr>
              <a:t>系统</a:t>
            </a:r>
            <a:endParaRPr kumimoji="0" lang="en-US" sz="1800" b="1" i="0" u="none" strike="noStrike" kern="1200" cap="none" spc="0" normalizeH="0" baseline="0" noProof="0" dirty="0">
              <a:ln>
                <a:noFill/>
              </a:ln>
              <a:solidFill>
                <a:schemeClr val="tx1"/>
              </a:solidFill>
              <a:effectLst>
                <a:outerShdw blurRad="38100" dist="38100" dir="2700000" algn="tl">
                  <a:srgbClr val="C0C0C0"/>
                </a:outerShdw>
              </a:effectLst>
              <a:uLnTx/>
              <a:uFillTx/>
              <a:latin typeface="Arial" pitchFamily="34" charset="0"/>
              <a:ea typeface="楷体_GB2312"/>
              <a:cs typeface="楷体_GB2312"/>
            </a:endParaRPr>
          </a:p>
        </p:txBody>
      </p:sp>
      <p:sp>
        <p:nvSpPr>
          <p:cNvPr id="9224" name="Line 28"/>
          <p:cNvSpPr/>
          <p:nvPr/>
        </p:nvSpPr>
        <p:spPr>
          <a:xfrm>
            <a:off x="1362075" y="2642553"/>
            <a:ext cx="1482725" cy="635"/>
          </a:xfrm>
          <a:prstGeom prst="line">
            <a:avLst/>
          </a:prstGeom>
          <a:ln w="9525" cap="flat" cmpd="sng">
            <a:solidFill>
              <a:srgbClr val="FF6600"/>
            </a:solidFill>
            <a:prstDash val="solid"/>
            <a:headEnd type="none" w="med" len="med"/>
            <a:tailEnd type="none" w="med" len="med"/>
          </a:ln>
        </p:spPr>
        <p:txBody>
          <a:bodyPr/>
          <a:lstStyle/>
          <a:p>
            <a:endParaRPr lang="zh-CN" altLang="en-US"/>
          </a:p>
        </p:txBody>
      </p:sp>
      <p:sp>
        <p:nvSpPr>
          <p:cNvPr id="19474" name="Text Box 29"/>
          <p:cNvSpPr txBox="1">
            <a:spLocks noChangeArrowheads="1"/>
          </p:cNvSpPr>
          <p:nvPr/>
        </p:nvSpPr>
        <p:spPr bwMode="auto">
          <a:xfrm>
            <a:off x="714348" y="2277428"/>
            <a:ext cx="2344420" cy="365760"/>
          </a:xfrm>
          <a:prstGeom prst="rect">
            <a:avLst/>
          </a:prstGeom>
          <a:noFill/>
          <a:ln w="9525">
            <a:noFill/>
            <a:miter lim="800000"/>
          </a:ln>
        </p:spPr>
        <p:txBody>
          <a:bodyPr wrap="square">
            <a:spAutoFit/>
          </a:bodyPr>
          <a:lstStyle/>
          <a:p>
            <a:pPr marL="0" marR="0" lvl="0" indent="0" algn="l" defTabSz="914400" rtl="0" eaLnBrk="1" fontAlgn="base" latinLnBrk="0" hangingPunct="1">
              <a:spcBef>
                <a:spcPct val="50000"/>
              </a:spcBef>
              <a:spcAft>
                <a:spcPct val="0"/>
              </a:spcAft>
              <a:buClrTx/>
              <a:buSzTx/>
              <a:buFont typeface="Arial" pitchFamily="34" charset="0"/>
              <a:buNone/>
              <a:defRPr/>
            </a:pPr>
            <a:r>
              <a:rPr kumimoji="0" lang="zh-CN" altLang="en-US" sz="1800" b="1" i="0" u="none" strike="noStrike" kern="1200" cap="none" spc="0" normalizeH="0" baseline="0" noProof="0" dirty="0">
                <a:ln>
                  <a:noFill/>
                </a:ln>
                <a:solidFill>
                  <a:schemeClr val="tx1"/>
                </a:solidFill>
                <a:effectLst>
                  <a:outerShdw blurRad="38100" dist="38100" dir="2700000" algn="tl">
                    <a:srgbClr val="C0C0C0"/>
                  </a:outerShdw>
                </a:effectLst>
                <a:uLnTx/>
                <a:uFillTx/>
                <a:latin typeface="Arial" pitchFamily="34" charset="0"/>
                <a:ea typeface="楷体_GB2312"/>
                <a:cs typeface="楷体_GB2312"/>
              </a:rPr>
              <a:t>金融资讯及数据</a:t>
            </a:r>
            <a:r>
              <a:rPr kumimoji="0" lang="zh-CN" altLang="en-US" sz="1800" b="1"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Arial" pitchFamily="34" charset="0"/>
                <a:ea typeface="楷体_GB2312"/>
                <a:cs typeface="楷体_GB2312"/>
              </a:rPr>
              <a:t>服务</a:t>
            </a:r>
            <a:endParaRPr kumimoji="0" lang="en-US" sz="1800" b="1" i="0" u="none" strike="noStrike" kern="1200" cap="none" spc="0" normalizeH="0" baseline="0" noProof="0" dirty="0">
              <a:ln>
                <a:noFill/>
              </a:ln>
              <a:solidFill>
                <a:schemeClr val="tx1"/>
              </a:solidFill>
              <a:effectLst>
                <a:outerShdw blurRad="38100" dist="38100" dir="2700000" algn="tl">
                  <a:srgbClr val="C0C0C0"/>
                </a:outerShdw>
              </a:effectLst>
              <a:uLnTx/>
              <a:uFillTx/>
              <a:latin typeface="Arial" pitchFamily="34" charset="0"/>
              <a:ea typeface="楷体_GB2312"/>
              <a:cs typeface="楷体_GB2312"/>
            </a:endParaRPr>
          </a:p>
        </p:txBody>
      </p:sp>
      <p:sp>
        <p:nvSpPr>
          <p:cNvPr id="9226" name="Line 30"/>
          <p:cNvSpPr/>
          <p:nvPr/>
        </p:nvSpPr>
        <p:spPr>
          <a:xfrm>
            <a:off x="5783580" y="4259265"/>
            <a:ext cx="1814195" cy="635"/>
          </a:xfrm>
          <a:prstGeom prst="line">
            <a:avLst/>
          </a:prstGeom>
          <a:ln w="9525" cap="flat" cmpd="sng">
            <a:solidFill>
              <a:srgbClr val="CC0000"/>
            </a:solidFill>
            <a:prstDash val="solid"/>
            <a:headEnd type="none" w="med" len="med"/>
            <a:tailEnd type="none" w="med" len="med"/>
          </a:ln>
        </p:spPr>
        <p:txBody>
          <a:bodyPr/>
          <a:lstStyle/>
          <a:p>
            <a:endParaRPr lang="zh-CN" altLang="en-US"/>
          </a:p>
        </p:txBody>
      </p:sp>
      <p:sp>
        <p:nvSpPr>
          <p:cNvPr id="3" name="文本框 2"/>
          <p:cNvSpPr txBox="1"/>
          <p:nvPr/>
        </p:nvSpPr>
        <p:spPr>
          <a:xfrm>
            <a:off x="107504" y="195486"/>
            <a:ext cx="2236510" cy="707886"/>
          </a:xfrm>
          <a:prstGeom prst="rect">
            <a:avLst/>
          </a:prstGeom>
          <a:noFill/>
        </p:spPr>
        <p:txBody>
          <a:bodyPr wrap="none" rtlCol="0">
            <a:spAutoFit/>
          </a:bodyPr>
          <a:lstStyle/>
          <a:p>
            <a:r>
              <a:rPr kumimoji="1" lang="zh-CN" altLang="en-US" sz="4000" dirty="0" smtClean="0">
                <a:latin typeface="微软雅黑"/>
                <a:ea typeface="微软雅黑"/>
                <a:cs typeface="微软雅黑"/>
              </a:rPr>
              <a:t>收入构成</a:t>
            </a:r>
            <a:endParaRPr kumimoji="1" lang="zh-CN" altLang="zh-CN" sz="4000" dirty="0">
              <a:latin typeface="微软雅黑"/>
              <a:ea typeface="微软雅黑"/>
              <a:cs typeface="微软雅黑"/>
            </a:endParaRPr>
          </a:p>
        </p:txBody>
      </p:sp>
      <p:sp>
        <p:nvSpPr>
          <p:cNvPr id="13" name="矩形 12"/>
          <p:cNvSpPr/>
          <p:nvPr/>
        </p:nvSpPr>
        <p:spPr>
          <a:xfrm flipV="1">
            <a:off x="0" y="869846"/>
            <a:ext cx="2843808" cy="45719"/>
          </a:xfrm>
          <a:prstGeom prst="rect">
            <a:avLst/>
          </a:prstGeom>
          <a:solidFill>
            <a:srgbClr val="C0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just"/>
            <a:endParaRPr kumimoji="1" lang="zh-CN" altLang="en-US" dirty="0"/>
          </a:p>
        </p:txBody>
      </p:sp>
      <p:sp>
        <p:nvSpPr>
          <p:cNvPr id="19476" name="Text Box 31"/>
          <p:cNvSpPr txBox="1">
            <a:spLocks noChangeArrowheads="1"/>
          </p:cNvSpPr>
          <p:nvPr/>
        </p:nvSpPr>
        <p:spPr bwMode="auto">
          <a:xfrm>
            <a:off x="6670675" y="3574744"/>
            <a:ext cx="2258060" cy="640080"/>
          </a:xfrm>
          <a:prstGeom prst="rect">
            <a:avLst/>
          </a:prstGeom>
          <a:noFill/>
          <a:ln w="9525">
            <a:noFill/>
            <a:miter lim="800000"/>
          </a:ln>
        </p:spPr>
        <p:txBody>
          <a:bodyPr wrap="square">
            <a:spAutoFit/>
          </a:bodyPr>
          <a:lstStyle/>
          <a:p>
            <a:pPr marL="0" marR="0" lvl="0" indent="0" algn="l" defTabSz="914400" rtl="0" eaLnBrk="1" fontAlgn="base" latinLnBrk="0" hangingPunct="1">
              <a:spcBef>
                <a:spcPct val="50000"/>
              </a:spcBef>
              <a:spcAft>
                <a:spcPct val="0"/>
              </a:spcAft>
              <a:buClrTx/>
              <a:buSzTx/>
              <a:buFont typeface="Arial" pitchFamily="34" charset="0"/>
              <a:buNone/>
              <a:defRPr/>
            </a:pPr>
            <a:r>
              <a:rPr kumimoji="0" lang="zh-CN" altLang="en-US" sz="1800" b="1" i="0" u="none" strike="noStrike" kern="1200" cap="none" spc="0" normalizeH="0" baseline="0" noProof="0" dirty="0">
                <a:ln>
                  <a:noFill/>
                </a:ln>
                <a:solidFill>
                  <a:schemeClr val="tx1"/>
                </a:solidFill>
                <a:effectLst>
                  <a:outerShdw blurRad="38100" dist="38100" dir="2700000" algn="tl">
                    <a:srgbClr val="C0C0C0"/>
                  </a:outerShdw>
                </a:effectLst>
                <a:uLnTx/>
                <a:uFillTx/>
                <a:latin typeface="Arial" pitchFamily="34" charset="0"/>
                <a:ea typeface="楷体_GB2312"/>
                <a:cs typeface="楷体_GB2312"/>
              </a:rPr>
              <a:t>互联网</a:t>
            </a:r>
            <a:r>
              <a:rPr kumimoji="0" lang="zh-CN" altLang="en-US" sz="1800" b="1"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Arial" pitchFamily="34" charset="0"/>
                <a:ea typeface="楷体_GB2312"/>
                <a:cs typeface="楷体_GB2312"/>
              </a:rPr>
              <a:t>基金销售、</a:t>
            </a:r>
            <a:r>
              <a:rPr kumimoji="0" lang="zh-CN" altLang="en-US" sz="1800" b="1" i="0" u="none" strike="noStrike" kern="1200" cap="none" spc="0" normalizeH="0" baseline="0" noProof="0" dirty="0">
                <a:ln>
                  <a:noFill/>
                </a:ln>
                <a:solidFill>
                  <a:schemeClr val="tx1"/>
                </a:solidFill>
                <a:effectLst>
                  <a:outerShdw blurRad="38100" dist="38100" dir="2700000" algn="tl">
                    <a:srgbClr val="C0C0C0"/>
                  </a:outerShdw>
                </a:effectLst>
                <a:uLnTx/>
                <a:uFillTx/>
                <a:latin typeface="Arial" pitchFamily="34" charset="0"/>
                <a:ea typeface="楷体_GB2312"/>
                <a:cs typeface="楷体_GB2312"/>
              </a:rPr>
              <a:t>互联网业务</a:t>
            </a:r>
            <a:r>
              <a:rPr kumimoji="0" lang="zh-CN" altLang="en-US" sz="1800" b="1"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Arial" pitchFamily="34" charset="0"/>
                <a:ea typeface="楷体_GB2312"/>
                <a:cs typeface="楷体_GB2312"/>
              </a:rPr>
              <a:t>推广</a:t>
            </a:r>
            <a:endParaRPr kumimoji="0" lang="en-US" sz="1800" b="1" i="0" u="none" strike="noStrike" kern="1200" cap="none" spc="0" normalizeH="0" baseline="0" noProof="0" dirty="0">
              <a:ln>
                <a:noFill/>
              </a:ln>
              <a:solidFill>
                <a:schemeClr val="tx1"/>
              </a:solidFill>
              <a:effectLst>
                <a:outerShdw blurRad="38100" dist="38100" dir="2700000" algn="tl">
                  <a:srgbClr val="C0C0C0"/>
                </a:outerShdw>
              </a:effectLst>
              <a:uLnTx/>
              <a:uFillTx/>
              <a:latin typeface="Arial" pitchFamily="34" charset="0"/>
              <a:ea typeface="楷体_GB2312"/>
              <a:cs typeface="楷体_GB2312"/>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a:xfrm>
            <a:off x="5813241" y="1995686"/>
            <a:ext cx="2304256" cy="2016224"/>
          </a:xfrm>
          <a:prstGeom prst="rect">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just"/>
            <a:endParaRPr kumimoji="1" lang="zh-CN" altLang="en-US" sz="1400" dirty="0">
              <a:latin typeface="微软雅黑"/>
              <a:ea typeface="微软雅黑"/>
              <a:cs typeface="微软雅黑"/>
            </a:endParaRPr>
          </a:p>
        </p:txBody>
      </p:sp>
      <p:sp>
        <p:nvSpPr>
          <p:cNvPr id="15" name="矩形 14"/>
          <p:cNvSpPr/>
          <p:nvPr/>
        </p:nvSpPr>
        <p:spPr>
          <a:xfrm>
            <a:off x="3436977" y="2067694"/>
            <a:ext cx="2016224" cy="1944216"/>
          </a:xfrm>
          <a:prstGeom prst="rect">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just"/>
            <a:endParaRPr kumimoji="1" lang="zh-CN" altLang="en-US" sz="1400" dirty="0">
              <a:latin typeface="微软雅黑"/>
              <a:ea typeface="微软雅黑"/>
              <a:cs typeface="微软雅黑"/>
            </a:endParaRPr>
          </a:p>
        </p:txBody>
      </p:sp>
      <p:sp>
        <p:nvSpPr>
          <p:cNvPr id="14" name="矩形 13"/>
          <p:cNvSpPr/>
          <p:nvPr/>
        </p:nvSpPr>
        <p:spPr>
          <a:xfrm>
            <a:off x="1071538" y="2067694"/>
            <a:ext cx="2016224" cy="1944216"/>
          </a:xfrm>
          <a:prstGeom prst="rect">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just"/>
            <a:endParaRPr kumimoji="1" lang="zh-CN" altLang="en-US" sz="1400" dirty="0">
              <a:latin typeface="微软雅黑"/>
              <a:ea typeface="微软雅黑"/>
              <a:cs typeface="微软雅黑"/>
            </a:endParaRPr>
          </a:p>
        </p:txBody>
      </p:sp>
      <p:sp>
        <p:nvSpPr>
          <p:cNvPr id="3" name="文本框 2"/>
          <p:cNvSpPr txBox="1"/>
          <p:nvPr/>
        </p:nvSpPr>
        <p:spPr>
          <a:xfrm>
            <a:off x="107504" y="195486"/>
            <a:ext cx="2749471" cy="707886"/>
          </a:xfrm>
          <a:prstGeom prst="rect">
            <a:avLst/>
          </a:prstGeom>
          <a:noFill/>
        </p:spPr>
        <p:txBody>
          <a:bodyPr wrap="none" rtlCol="0">
            <a:spAutoFit/>
          </a:bodyPr>
          <a:lstStyle/>
          <a:p>
            <a:r>
              <a:rPr kumimoji="1" lang="zh-CN" altLang="en-US" sz="4000" dirty="0" smtClean="0">
                <a:latin typeface="微软雅黑"/>
                <a:ea typeface="微软雅黑"/>
                <a:cs typeface="微软雅黑"/>
              </a:rPr>
              <a:t>行业影响力</a:t>
            </a:r>
            <a:endParaRPr kumimoji="1" lang="zh-CN" altLang="en-US" sz="4000" dirty="0">
              <a:latin typeface="微软雅黑"/>
              <a:ea typeface="微软雅黑"/>
              <a:cs typeface="微软雅黑"/>
            </a:endParaRPr>
          </a:p>
        </p:txBody>
      </p:sp>
      <p:sp>
        <p:nvSpPr>
          <p:cNvPr id="7" name="矩形 6"/>
          <p:cNvSpPr/>
          <p:nvPr/>
        </p:nvSpPr>
        <p:spPr>
          <a:xfrm>
            <a:off x="1069265" y="1491630"/>
            <a:ext cx="2016224" cy="576064"/>
          </a:xfrm>
          <a:prstGeom prst="rect">
            <a:avLst/>
          </a:prstGeom>
          <a:solidFill>
            <a:srgbClr val="C0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zh-CN" altLang="en-US" sz="1400" dirty="0" smtClean="0">
                <a:latin typeface="微软雅黑"/>
                <a:ea typeface="微软雅黑"/>
                <a:cs typeface="微软雅黑"/>
              </a:rPr>
              <a:t>广泛的机构合作</a:t>
            </a:r>
            <a:endParaRPr kumimoji="1" lang="zh-CN" altLang="en-US" sz="1400" dirty="0">
              <a:latin typeface="微软雅黑"/>
              <a:ea typeface="微软雅黑"/>
              <a:cs typeface="微软雅黑"/>
            </a:endParaRPr>
          </a:p>
        </p:txBody>
      </p:sp>
      <p:sp>
        <p:nvSpPr>
          <p:cNvPr id="8" name="矩形 7"/>
          <p:cNvSpPr/>
          <p:nvPr/>
        </p:nvSpPr>
        <p:spPr>
          <a:xfrm>
            <a:off x="3436977" y="1491630"/>
            <a:ext cx="2016224" cy="576064"/>
          </a:xfrm>
          <a:prstGeom prst="rect">
            <a:avLst/>
          </a:prstGeom>
          <a:solidFill>
            <a:srgbClr val="C0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zh-CN" altLang="en-US" sz="1400" dirty="0" smtClean="0">
                <a:latin typeface="微软雅黑"/>
                <a:ea typeface="微软雅黑"/>
                <a:cs typeface="微软雅黑"/>
              </a:rPr>
              <a:t>庞大用户量</a:t>
            </a:r>
            <a:endParaRPr kumimoji="1" lang="zh-CN" altLang="en-US" sz="1400" dirty="0">
              <a:latin typeface="微软雅黑"/>
              <a:ea typeface="微软雅黑"/>
              <a:cs typeface="微软雅黑"/>
            </a:endParaRPr>
          </a:p>
        </p:txBody>
      </p:sp>
      <p:sp>
        <p:nvSpPr>
          <p:cNvPr id="9" name="矩形 8"/>
          <p:cNvSpPr/>
          <p:nvPr/>
        </p:nvSpPr>
        <p:spPr>
          <a:xfrm>
            <a:off x="5813241" y="1491630"/>
            <a:ext cx="2304256" cy="576064"/>
          </a:xfrm>
          <a:prstGeom prst="rect">
            <a:avLst/>
          </a:prstGeom>
          <a:solidFill>
            <a:srgbClr val="C0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zh-CN" altLang="en-US" sz="1400" dirty="0" smtClean="0">
                <a:latin typeface="微软雅黑"/>
                <a:ea typeface="微软雅黑"/>
                <a:cs typeface="微软雅黑"/>
              </a:rPr>
              <a:t>专业的数据平台</a:t>
            </a:r>
            <a:endParaRPr kumimoji="1" lang="zh-CN" altLang="en-US" sz="1400" dirty="0">
              <a:latin typeface="微软雅黑"/>
              <a:ea typeface="微软雅黑"/>
              <a:cs typeface="微软雅黑"/>
            </a:endParaRPr>
          </a:p>
        </p:txBody>
      </p:sp>
      <p:sp>
        <p:nvSpPr>
          <p:cNvPr id="10" name="文本框 31"/>
          <p:cNvSpPr txBox="1"/>
          <p:nvPr/>
        </p:nvSpPr>
        <p:spPr>
          <a:xfrm>
            <a:off x="1071538" y="2211710"/>
            <a:ext cx="1973617" cy="1442703"/>
          </a:xfrm>
          <a:prstGeom prst="rect">
            <a:avLst/>
          </a:prstGeom>
          <a:noFill/>
        </p:spPr>
        <p:txBody>
          <a:bodyPr wrap="none" rtlCol="0">
            <a:spAutoFit/>
          </a:bodyPr>
          <a:lstStyle/>
          <a:p>
            <a:pPr marL="171450" indent="-171450">
              <a:lnSpc>
                <a:spcPct val="150000"/>
              </a:lnSpc>
              <a:buClr>
                <a:srgbClr val="C00000"/>
              </a:buClr>
              <a:buFont typeface="Wingdings" charset="2"/>
              <a:buChar char="n"/>
            </a:pPr>
            <a:r>
              <a:rPr kumimoji="1" lang="zh-CN" altLang="en-US" sz="1050" dirty="0" smtClean="0">
                <a:latin typeface="微软雅黑"/>
                <a:ea typeface="微软雅黑"/>
                <a:cs typeface="微软雅黑"/>
              </a:rPr>
              <a:t>覆盖</a:t>
            </a:r>
            <a:r>
              <a:rPr kumimoji="1" lang="en-US" altLang="zh-CN" sz="1200" dirty="0" smtClean="0">
                <a:solidFill>
                  <a:srgbClr val="C00000"/>
                </a:solidFill>
                <a:latin typeface="微软雅黑"/>
                <a:ea typeface="微软雅黑"/>
                <a:cs typeface="微软雅黑"/>
              </a:rPr>
              <a:t>99%</a:t>
            </a:r>
            <a:r>
              <a:rPr kumimoji="1" lang="zh-CN" altLang="en-US" sz="1050" dirty="0" smtClean="0">
                <a:latin typeface="微软雅黑"/>
                <a:ea typeface="微软雅黑"/>
                <a:cs typeface="微软雅黑"/>
              </a:rPr>
              <a:t>以上的券商</a:t>
            </a:r>
            <a:endParaRPr kumimoji="1" lang="en-US" altLang="zh-CN" sz="1050" dirty="0" smtClean="0">
              <a:latin typeface="微软雅黑"/>
              <a:ea typeface="微软雅黑"/>
              <a:cs typeface="微软雅黑"/>
            </a:endParaRPr>
          </a:p>
          <a:p>
            <a:pPr marL="171450" indent="-171450">
              <a:lnSpc>
                <a:spcPct val="150000"/>
              </a:lnSpc>
              <a:buClr>
                <a:srgbClr val="C00000"/>
              </a:buClr>
              <a:buFont typeface="Wingdings" charset="2"/>
              <a:buChar char="n"/>
            </a:pPr>
            <a:r>
              <a:rPr kumimoji="1" lang="en-US" altLang="zh-CN" sz="1200" dirty="0" smtClean="0">
                <a:solidFill>
                  <a:srgbClr val="C00000"/>
                </a:solidFill>
                <a:latin typeface="微软雅黑"/>
                <a:ea typeface="微软雅黑"/>
                <a:cs typeface="微软雅黑"/>
              </a:rPr>
              <a:t>3200</a:t>
            </a:r>
            <a:r>
              <a:rPr kumimoji="1" lang="zh-CN" altLang="en-US" sz="1050" dirty="0" smtClean="0">
                <a:latin typeface="微软雅黑"/>
                <a:ea typeface="微软雅黑"/>
                <a:cs typeface="微软雅黑"/>
              </a:rPr>
              <a:t>家营业部</a:t>
            </a:r>
            <a:endParaRPr kumimoji="1" lang="en-US" altLang="zh-CN" sz="1050" dirty="0" smtClean="0">
              <a:latin typeface="微软雅黑"/>
              <a:ea typeface="微软雅黑"/>
              <a:cs typeface="微软雅黑"/>
            </a:endParaRPr>
          </a:p>
          <a:p>
            <a:pPr marL="171450" indent="-171450">
              <a:lnSpc>
                <a:spcPct val="150000"/>
              </a:lnSpc>
              <a:buClr>
                <a:srgbClr val="C00000"/>
              </a:buClr>
              <a:buFont typeface="Wingdings" charset="2"/>
              <a:buChar char="n"/>
            </a:pPr>
            <a:r>
              <a:rPr kumimoji="1" lang="en-US" altLang="zh-CN" sz="1200" dirty="0" smtClean="0">
                <a:solidFill>
                  <a:srgbClr val="C00000"/>
                </a:solidFill>
                <a:latin typeface="微软雅黑"/>
                <a:ea typeface="微软雅黑"/>
                <a:cs typeface="微软雅黑"/>
              </a:rPr>
              <a:t>90%</a:t>
            </a:r>
            <a:r>
              <a:rPr kumimoji="1" lang="zh-CN" altLang="en-US" sz="1050" dirty="0" smtClean="0">
                <a:latin typeface="微软雅黑"/>
                <a:ea typeface="微软雅黑"/>
                <a:cs typeface="微软雅黑"/>
              </a:rPr>
              <a:t>基金公司</a:t>
            </a:r>
            <a:endParaRPr kumimoji="1" lang="en-US" altLang="zh-CN" sz="1050" dirty="0" smtClean="0">
              <a:latin typeface="微软雅黑"/>
              <a:ea typeface="微软雅黑"/>
              <a:cs typeface="微软雅黑"/>
            </a:endParaRPr>
          </a:p>
          <a:p>
            <a:pPr marL="171450" indent="-171450">
              <a:lnSpc>
                <a:spcPct val="150000"/>
              </a:lnSpc>
              <a:buClr>
                <a:srgbClr val="C00000"/>
              </a:buClr>
              <a:buFont typeface="Wingdings" charset="2"/>
              <a:buChar char="n"/>
            </a:pPr>
            <a:r>
              <a:rPr kumimoji="1" lang="en-US" altLang="zh-CN" sz="1200" dirty="0" smtClean="0">
                <a:solidFill>
                  <a:srgbClr val="C00000"/>
                </a:solidFill>
                <a:latin typeface="微软雅黑"/>
                <a:ea typeface="微软雅黑"/>
                <a:cs typeface="微软雅黑"/>
              </a:rPr>
              <a:t>80%</a:t>
            </a:r>
            <a:r>
              <a:rPr kumimoji="1" lang="zh-CN" altLang="en-US" sz="1050" dirty="0" smtClean="0">
                <a:latin typeface="微软雅黑"/>
                <a:ea typeface="微软雅黑"/>
                <a:cs typeface="微软雅黑"/>
              </a:rPr>
              <a:t>证券媒体</a:t>
            </a:r>
            <a:endParaRPr kumimoji="1" lang="en-US" altLang="zh-CN" sz="1050" dirty="0" smtClean="0">
              <a:latin typeface="微软雅黑"/>
              <a:ea typeface="微软雅黑"/>
              <a:cs typeface="微软雅黑"/>
            </a:endParaRPr>
          </a:p>
          <a:p>
            <a:pPr marL="171450" indent="-171450">
              <a:lnSpc>
                <a:spcPct val="150000"/>
              </a:lnSpc>
              <a:buClr>
                <a:srgbClr val="C00000"/>
              </a:buClr>
              <a:buFont typeface="Wingdings" charset="2"/>
              <a:buChar char="n"/>
            </a:pPr>
            <a:r>
              <a:rPr kumimoji="1" lang="zh-CN" altLang="en-US" sz="1050" dirty="0" smtClean="0">
                <a:latin typeface="微软雅黑"/>
                <a:ea typeface="微软雅黑"/>
                <a:cs typeface="微软雅黑"/>
              </a:rPr>
              <a:t>网上交易系统市场位列</a:t>
            </a:r>
            <a:r>
              <a:rPr kumimoji="1" lang="zh-CN" altLang="en-US" sz="1050" dirty="0" smtClean="0">
                <a:solidFill>
                  <a:srgbClr val="C00000"/>
                </a:solidFill>
                <a:latin typeface="微软雅黑"/>
                <a:ea typeface="微软雅黑"/>
                <a:cs typeface="微软雅黑"/>
              </a:rPr>
              <a:t>第一</a:t>
            </a:r>
            <a:endParaRPr kumimoji="1" lang="zh-CN" altLang="en-US" sz="1050" dirty="0">
              <a:solidFill>
                <a:srgbClr val="C00000"/>
              </a:solidFill>
              <a:latin typeface="微软雅黑"/>
              <a:ea typeface="微软雅黑"/>
              <a:cs typeface="微软雅黑"/>
            </a:endParaRPr>
          </a:p>
        </p:txBody>
      </p:sp>
      <p:sp>
        <p:nvSpPr>
          <p:cNvPr id="11" name="文本框 4"/>
          <p:cNvSpPr txBox="1"/>
          <p:nvPr/>
        </p:nvSpPr>
        <p:spPr>
          <a:xfrm>
            <a:off x="3598098" y="2211710"/>
            <a:ext cx="1656184" cy="992579"/>
          </a:xfrm>
          <a:prstGeom prst="rect">
            <a:avLst/>
          </a:prstGeom>
          <a:noFill/>
        </p:spPr>
        <p:txBody>
          <a:bodyPr wrap="square" rtlCol="0">
            <a:spAutoFit/>
          </a:bodyPr>
          <a:lstStyle/>
          <a:p>
            <a:pPr>
              <a:buClr>
                <a:srgbClr val="C00000"/>
              </a:buClr>
              <a:buFont typeface="Wingdings" pitchFamily="2" charset="2"/>
              <a:buChar char="n"/>
            </a:pPr>
            <a:r>
              <a:rPr kumimoji="1" lang="zh-CN" altLang="en-US" sz="1050" dirty="0" smtClean="0">
                <a:latin typeface="微软雅黑"/>
                <a:ea typeface="微软雅黑"/>
                <a:cs typeface="微软雅黑"/>
                <a:sym typeface="Calibri" pitchFamily="34" charset="0"/>
              </a:rPr>
              <a:t>  注册用户超过</a:t>
            </a:r>
            <a:r>
              <a:rPr kumimoji="1" lang="en-US" altLang="zh-CN" sz="1200" dirty="0" smtClean="0">
                <a:solidFill>
                  <a:srgbClr val="C00000"/>
                </a:solidFill>
                <a:latin typeface="微软雅黑"/>
                <a:ea typeface="微软雅黑"/>
                <a:cs typeface="微软雅黑"/>
              </a:rPr>
              <a:t>31,452</a:t>
            </a:r>
            <a:r>
              <a:rPr kumimoji="1" lang="zh-CN" altLang="en-US" sz="1050" dirty="0" smtClean="0">
                <a:latin typeface="微软雅黑"/>
                <a:ea typeface="微软雅黑"/>
                <a:cs typeface="微软雅黑"/>
                <a:sym typeface="Calibri" pitchFamily="34" charset="0"/>
              </a:rPr>
              <a:t>万</a:t>
            </a:r>
          </a:p>
          <a:p>
            <a:pPr marL="171450" indent="-171450">
              <a:lnSpc>
                <a:spcPct val="150000"/>
              </a:lnSpc>
              <a:buClr>
                <a:srgbClr val="C00000"/>
              </a:buClr>
              <a:buFont typeface="Wingdings" charset="2"/>
              <a:buChar char="n"/>
            </a:pPr>
            <a:r>
              <a:rPr kumimoji="1" lang="zh-CN" altLang="en-US" sz="1050" dirty="0" smtClean="0">
                <a:latin typeface="微软雅黑"/>
                <a:ea typeface="微软雅黑"/>
                <a:cs typeface="微软雅黑"/>
                <a:sym typeface="Calibri" pitchFamily="34" charset="0"/>
              </a:rPr>
              <a:t>移动互联网用户超过</a:t>
            </a:r>
            <a:r>
              <a:rPr kumimoji="1" lang="en-US" altLang="zh-CN" sz="1200" dirty="0" smtClean="0">
                <a:solidFill>
                  <a:srgbClr val="C00000"/>
                </a:solidFill>
                <a:latin typeface="微软雅黑"/>
                <a:ea typeface="微软雅黑"/>
                <a:cs typeface="微软雅黑"/>
              </a:rPr>
              <a:t>11,063</a:t>
            </a:r>
            <a:r>
              <a:rPr kumimoji="1" lang="zh-CN" altLang="en-US" sz="1050" dirty="0" smtClean="0">
                <a:latin typeface="微软雅黑"/>
                <a:ea typeface="微软雅黑"/>
                <a:cs typeface="微软雅黑"/>
                <a:sym typeface="Calibri" pitchFamily="34" charset="0"/>
              </a:rPr>
              <a:t>万</a:t>
            </a:r>
            <a:endParaRPr kumimoji="1" lang="zh-CN" altLang="en-US" sz="1050" dirty="0">
              <a:latin typeface="微软雅黑"/>
              <a:ea typeface="微软雅黑"/>
              <a:cs typeface="微软雅黑"/>
              <a:sym typeface="Calibri" pitchFamily="34" charset="0"/>
            </a:endParaRPr>
          </a:p>
        </p:txBody>
      </p:sp>
      <p:sp>
        <p:nvSpPr>
          <p:cNvPr id="12" name="文本框 5"/>
          <p:cNvSpPr txBox="1"/>
          <p:nvPr/>
        </p:nvSpPr>
        <p:spPr>
          <a:xfrm>
            <a:off x="5940152" y="2211710"/>
            <a:ext cx="2242922" cy="854080"/>
          </a:xfrm>
          <a:prstGeom prst="rect">
            <a:avLst/>
          </a:prstGeom>
          <a:noFill/>
        </p:spPr>
        <p:txBody>
          <a:bodyPr wrap="none" rtlCol="0">
            <a:spAutoFit/>
          </a:bodyPr>
          <a:lstStyle/>
          <a:p>
            <a:pPr marL="171450" indent="-171450">
              <a:lnSpc>
                <a:spcPct val="150000"/>
              </a:lnSpc>
              <a:buClr>
                <a:srgbClr val="C00000"/>
              </a:buClr>
              <a:buFont typeface="Wingdings" charset="2"/>
              <a:buChar char="n"/>
            </a:pPr>
            <a:r>
              <a:rPr kumimoji="1" lang="zh-CN" altLang="en-US" sz="1050" dirty="0" smtClean="0">
                <a:latin typeface="微软雅黑"/>
                <a:ea typeface="微软雅黑"/>
                <a:cs typeface="微软雅黑"/>
              </a:rPr>
              <a:t>超过</a:t>
            </a:r>
            <a:r>
              <a:rPr kumimoji="1" lang="en-US" altLang="zh-CN" sz="1200" dirty="0" smtClean="0">
                <a:solidFill>
                  <a:srgbClr val="C00000"/>
                </a:solidFill>
                <a:latin typeface="微软雅黑"/>
                <a:ea typeface="微软雅黑"/>
                <a:cs typeface="微软雅黑"/>
              </a:rPr>
              <a:t>50000+</a:t>
            </a:r>
            <a:r>
              <a:rPr kumimoji="1" lang="en-US" altLang="zh-CN" sz="1050" dirty="0" smtClean="0">
                <a:latin typeface="微软雅黑"/>
                <a:ea typeface="微软雅黑"/>
                <a:cs typeface="微软雅黑"/>
              </a:rPr>
              <a:t>iFinD</a:t>
            </a:r>
            <a:r>
              <a:rPr kumimoji="1" lang="zh-CN" altLang="en-US" sz="1050" dirty="0" smtClean="0">
                <a:latin typeface="微软雅黑"/>
                <a:ea typeface="微软雅黑"/>
                <a:cs typeface="微软雅黑"/>
              </a:rPr>
              <a:t>用户</a:t>
            </a:r>
            <a:endParaRPr kumimoji="1" lang="en-US" altLang="zh-CN" sz="1050" dirty="0" smtClean="0">
              <a:latin typeface="微软雅黑"/>
              <a:ea typeface="微软雅黑"/>
              <a:cs typeface="微软雅黑"/>
            </a:endParaRPr>
          </a:p>
          <a:p>
            <a:pPr marL="171450" indent="-171450">
              <a:lnSpc>
                <a:spcPct val="150000"/>
              </a:lnSpc>
              <a:buClr>
                <a:srgbClr val="C00000"/>
              </a:buClr>
              <a:buFont typeface="Wingdings" charset="2"/>
              <a:buChar char="n"/>
            </a:pPr>
            <a:r>
              <a:rPr kumimoji="1" lang="zh-CN" altLang="en-US" sz="1050" dirty="0" smtClean="0">
                <a:latin typeface="微软雅黑"/>
                <a:ea typeface="微软雅黑"/>
                <a:cs typeface="微软雅黑"/>
              </a:rPr>
              <a:t>媒体广泛引用</a:t>
            </a:r>
            <a:r>
              <a:rPr kumimoji="1" lang="en-US" altLang="zh-CN" sz="1050" dirty="0" err="1" smtClean="0">
                <a:solidFill>
                  <a:srgbClr val="C00000"/>
                </a:solidFill>
                <a:latin typeface="微软雅黑"/>
                <a:ea typeface="微软雅黑"/>
                <a:cs typeface="微软雅黑"/>
              </a:rPr>
              <a:t>iFinD</a:t>
            </a:r>
            <a:r>
              <a:rPr kumimoji="1" lang="zh-CN" altLang="en-US" sz="1050" dirty="0" smtClean="0">
                <a:latin typeface="微软雅黑"/>
                <a:ea typeface="微软雅黑"/>
                <a:cs typeface="微软雅黑"/>
              </a:rPr>
              <a:t>数据</a:t>
            </a:r>
            <a:endParaRPr kumimoji="1" lang="en-US" altLang="zh-CN" sz="1050" dirty="0" smtClean="0">
              <a:latin typeface="微软雅黑"/>
              <a:ea typeface="微软雅黑"/>
              <a:cs typeface="微软雅黑"/>
            </a:endParaRPr>
          </a:p>
          <a:p>
            <a:pPr marL="171450" indent="-171450">
              <a:lnSpc>
                <a:spcPct val="150000"/>
              </a:lnSpc>
              <a:buClr>
                <a:srgbClr val="C00000"/>
              </a:buClr>
              <a:buFont typeface="Wingdings" charset="2"/>
              <a:buChar char="n"/>
            </a:pPr>
            <a:r>
              <a:rPr kumimoji="1" lang="zh-CN" altLang="en-US" sz="1050" dirty="0" smtClean="0">
                <a:latin typeface="微软雅黑"/>
                <a:ea typeface="微软雅黑"/>
                <a:cs typeface="微软雅黑"/>
              </a:rPr>
              <a:t>垂直搜索的</a:t>
            </a:r>
            <a:r>
              <a:rPr kumimoji="1" lang="zh-CN" altLang="en-US" sz="1050" dirty="0" smtClean="0">
                <a:solidFill>
                  <a:srgbClr val="C00000"/>
                </a:solidFill>
                <a:latin typeface="微软雅黑"/>
                <a:ea typeface="微软雅黑"/>
                <a:cs typeface="微软雅黑"/>
              </a:rPr>
              <a:t>大数据</a:t>
            </a:r>
            <a:r>
              <a:rPr kumimoji="1" lang="zh-CN" altLang="en-US" sz="1050" dirty="0" smtClean="0">
                <a:latin typeface="微软雅黑"/>
                <a:ea typeface="微软雅黑"/>
                <a:cs typeface="微软雅黑"/>
              </a:rPr>
              <a:t>应用（问财）</a:t>
            </a:r>
            <a:endParaRPr kumimoji="1" lang="zh-CN" altLang="en-US" sz="1050" dirty="0">
              <a:latin typeface="微软雅黑"/>
              <a:ea typeface="微软雅黑"/>
              <a:cs typeface="微软雅黑"/>
            </a:endParaRPr>
          </a:p>
        </p:txBody>
      </p:sp>
      <p:sp>
        <p:nvSpPr>
          <p:cNvPr id="13" name="矩形 12"/>
          <p:cNvSpPr/>
          <p:nvPr/>
        </p:nvSpPr>
        <p:spPr>
          <a:xfrm flipV="1">
            <a:off x="0" y="869846"/>
            <a:ext cx="2843808" cy="45719"/>
          </a:xfrm>
          <a:prstGeom prst="rect">
            <a:avLst/>
          </a:prstGeom>
          <a:solidFill>
            <a:srgbClr val="C0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just"/>
            <a:endParaRPr kumimoji="1" lang="zh-CN" altLang="en-US" dirty="0"/>
          </a:p>
        </p:txBody>
      </p:sp>
      <p:sp>
        <p:nvSpPr>
          <p:cNvPr id="19" name="矩形 18"/>
          <p:cNvSpPr/>
          <p:nvPr/>
        </p:nvSpPr>
        <p:spPr>
          <a:xfrm>
            <a:off x="1069265" y="4011910"/>
            <a:ext cx="2016224" cy="72008"/>
          </a:xfrm>
          <a:prstGeom prst="rect">
            <a:avLst/>
          </a:prstGeom>
          <a:solidFill>
            <a:srgbClr val="B3020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just"/>
            <a:endParaRPr kumimoji="1" lang="zh-CN" altLang="en-US" sz="1400" dirty="0">
              <a:latin typeface="微软雅黑"/>
              <a:ea typeface="微软雅黑"/>
              <a:cs typeface="微软雅黑"/>
            </a:endParaRPr>
          </a:p>
        </p:txBody>
      </p:sp>
      <p:sp>
        <p:nvSpPr>
          <p:cNvPr id="20" name="矩形 19"/>
          <p:cNvSpPr/>
          <p:nvPr/>
        </p:nvSpPr>
        <p:spPr>
          <a:xfrm>
            <a:off x="3436977" y="4011910"/>
            <a:ext cx="2016224" cy="72008"/>
          </a:xfrm>
          <a:prstGeom prst="rect">
            <a:avLst/>
          </a:prstGeom>
          <a:solidFill>
            <a:srgbClr val="B3020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just"/>
            <a:endParaRPr kumimoji="1" lang="zh-CN" altLang="en-US" sz="1400" dirty="0">
              <a:latin typeface="微软雅黑"/>
              <a:ea typeface="微软雅黑"/>
              <a:cs typeface="微软雅黑"/>
            </a:endParaRPr>
          </a:p>
        </p:txBody>
      </p:sp>
      <p:sp>
        <p:nvSpPr>
          <p:cNvPr id="21" name="矩形 20"/>
          <p:cNvSpPr/>
          <p:nvPr/>
        </p:nvSpPr>
        <p:spPr>
          <a:xfrm>
            <a:off x="5813241" y="4011910"/>
            <a:ext cx="2304256" cy="72008"/>
          </a:xfrm>
          <a:prstGeom prst="rect">
            <a:avLst/>
          </a:prstGeom>
          <a:solidFill>
            <a:srgbClr val="B3020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just"/>
            <a:endParaRPr kumimoji="1" lang="zh-CN" altLang="en-US" sz="1400" dirty="0">
              <a:latin typeface="微软雅黑"/>
              <a:ea typeface="微软雅黑"/>
              <a:cs typeface="微软雅黑"/>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t="-1000" b="-1000"/>
          </a:stretch>
        </a:blipFill>
        <a:effectLst/>
      </p:bgPr>
    </p:bg>
    <p:spTree>
      <p:nvGrpSpPr>
        <p:cNvPr id="1" name=""/>
        <p:cNvGrpSpPr/>
        <p:nvPr/>
      </p:nvGrpSpPr>
      <p:grpSpPr>
        <a:xfrm>
          <a:off x="0" y="0"/>
          <a:ext cx="0" cy="0"/>
          <a:chOff x="0" y="0"/>
          <a:chExt cx="0" cy="0"/>
        </a:xfrm>
      </p:grpSpPr>
      <p:sp>
        <p:nvSpPr>
          <p:cNvPr id="30" name="矩形 29"/>
          <p:cNvSpPr/>
          <p:nvPr/>
        </p:nvSpPr>
        <p:spPr>
          <a:xfrm>
            <a:off x="685165" y="3581400"/>
            <a:ext cx="7776845" cy="967105"/>
          </a:xfrm>
          <a:prstGeom prst="rect">
            <a:avLst/>
          </a:prstGeom>
          <a:solidFill>
            <a:srgbClr val="B30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flipV="1">
            <a:off x="7020272" y="1275606"/>
            <a:ext cx="1440160" cy="2197577"/>
          </a:xfrm>
          <a:prstGeom prst="rect">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just"/>
            <a:endParaRPr kumimoji="1" lang="zh-CN" altLang="en-US" dirty="0"/>
          </a:p>
        </p:txBody>
      </p:sp>
      <p:sp>
        <p:nvSpPr>
          <p:cNvPr id="28" name="矩形 27"/>
          <p:cNvSpPr/>
          <p:nvPr/>
        </p:nvSpPr>
        <p:spPr>
          <a:xfrm flipV="1">
            <a:off x="5436096" y="1275606"/>
            <a:ext cx="1440160" cy="2197577"/>
          </a:xfrm>
          <a:prstGeom prst="rect">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just"/>
            <a:endParaRPr kumimoji="1" lang="zh-CN" altLang="en-US" dirty="0"/>
          </a:p>
        </p:txBody>
      </p:sp>
      <p:sp>
        <p:nvSpPr>
          <p:cNvPr id="27" name="矩形 26"/>
          <p:cNvSpPr/>
          <p:nvPr/>
        </p:nvSpPr>
        <p:spPr>
          <a:xfrm flipV="1">
            <a:off x="3851920" y="1275606"/>
            <a:ext cx="1440160" cy="2197577"/>
          </a:xfrm>
          <a:prstGeom prst="rect">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just"/>
            <a:endParaRPr kumimoji="1" lang="zh-CN" altLang="en-US" dirty="0"/>
          </a:p>
        </p:txBody>
      </p:sp>
      <p:sp>
        <p:nvSpPr>
          <p:cNvPr id="26" name="矩形 25"/>
          <p:cNvSpPr/>
          <p:nvPr/>
        </p:nvSpPr>
        <p:spPr>
          <a:xfrm flipV="1">
            <a:off x="2267744" y="1275606"/>
            <a:ext cx="1440160" cy="2197577"/>
          </a:xfrm>
          <a:prstGeom prst="rect">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just"/>
            <a:endParaRPr kumimoji="1" lang="zh-CN" altLang="en-US" dirty="0"/>
          </a:p>
        </p:txBody>
      </p:sp>
      <p:sp>
        <p:nvSpPr>
          <p:cNvPr id="25" name="矩形 24"/>
          <p:cNvSpPr/>
          <p:nvPr/>
        </p:nvSpPr>
        <p:spPr>
          <a:xfrm flipV="1">
            <a:off x="683568" y="1275605"/>
            <a:ext cx="1440160" cy="2197577"/>
          </a:xfrm>
          <a:prstGeom prst="rect">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just"/>
            <a:endParaRPr kumimoji="1" lang="zh-CN" altLang="en-US" dirty="0"/>
          </a:p>
        </p:txBody>
      </p:sp>
      <p:sp>
        <p:nvSpPr>
          <p:cNvPr id="3" name="文本框 2"/>
          <p:cNvSpPr txBox="1"/>
          <p:nvPr/>
        </p:nvSpPr>
        <p:spPr>
          <a:xfrm>
            <a:off x="107504" y="195486"/>
            <a:ext cx="2214880" cy="743585"/>
          </a:xfrm>
          <a:prstGeom prst="rect">
            <a:avLst/>
          </a:prstGeom>
          <a:noFill/>
        </p:spPr>
        <p:txBody>
          <a:bodyPr wrap="none" rtlCol="0">
            <a:spAutoFit/>
          </a:bodyPr>
          <a:lstStyle/>
          <a:p>
            <a:r>
              <a:rPr kumimoji="1" lang="zh-CN" altLang="en-US" sz="4000" dirty="0" smtClean="0">
                <a:latin typeface="微软雅黑"/>
                <a:ea typeface="微软雅黑"/>
                <a:cs typeface="微软雅黑"/>
              </a:rPr>
              <a:t>业务布局</a:t>
            </a:r>
            <a:endParaRPr kumimoji="1" lang="zh-CN" altLang="en-US" sz="4000" dirty="0">
              <a:latin typeface="微软雅黑"/>
              <a:ea typeface="微软雅黑"/>
              <a:cs typeface="微软雅黑"/>
            </a:endParaRPr>
          </a:p>
        </p:txBody>
      </p:sp>
      <p:sp>
        <p:nvSpPr>
          <p:cNvPr id="32" name="文本框 31"/>
          <p:cNvSpPr txBox="1"/>
          <p:nvPr/>
        </p:nvSpPr>
        <p:spPr>
          <a:xfrm>
            <a:off x="899592" y="1478155"/>
            <a:ext cx="646331" cy="369332"/>
          </a:xfrm>
          <a:prstGeom prst="rect">
            <a:avLst/>
          </a:prstGeom>
          <a:noFill/>
        </p:spPr>
        <p:txBody>
          <a:bodyPr wrap="none" rtlCol="0">
            <a:spAutoFit/>
          </a:bodyPr>
          <a:lstStyle/>
          <a:p>
            <a:r>
              <a:rPr kumimoji="1" lang="zh-CN" altLang="en-US" dirty="0" smtClean="0">
                <a:latin typeface="微软雅黑"/>
                <a:ea typeface="微软雅黑"/>
                <a:cs typeface="微软雅黑"/>
              </a:rPr>
              <a:t>产品</a:t>
            </a:r>
            <a:endParaRPr kumimoji="1" lang="zh-CN" altLang="en-US" dirty="0">
              <a:latin typeface="微软雅黑"/>
              <a:ea typeface="微软雅黑"/>
              <a:cs typeface="微软雅黑"/>
            </a:endParaRPr>
          </a:p>
        </p:txBody>
      </p:sp>
      <p:sp>
        <p:nvSpPr>
          <p:cNvPr id="19" name="文本框 31"/>
          <p:cNvSpPr txBox="1"/>
          <p:nvPr/>
        </p:nvSpPr>
        <p:spPr>
          <a:xfrm>
            <a:off x="2493458" y="1478155"/>
            <a:ext cx="646331" cy="369332"/>
          </a:xfrm>
          <a:prstGeom prst="rect">
            <a:avLst/>
          </a:prstGeom>
          <a:noFill/>
        </p:spPr>
        <p:txBody>
          <a:bodyPr wrap="none" rtlCol="0">
            <a:spAutoFit/>
          </a:bodyPr>
          <a:lstStyle/>
          <a:p>
            <a:r>
              <a:rPr kumimoji="1" lang="zh-CN" altLang="en-US" dirty="0" smtClean="0">
                <a:latin typeface="微软雅黑"/>
                <a:ea typeface="微软雅黑"/>
                <a:cs typeface="微软雅黑"/>
              </a:rPr>
              <a:t>内容</a:t>
            </a:r>
            <a:endParaRPr kumimoji="1" lang="zh-CN" altLang="en-US" dirty="0">
              <a:latin typeface="微软雅黑"/>
              <a:ea typeface="微软雅黑"/>
              <a:cs typeface="微软雅黑"/>
            </a:endParaRPr>
          </a:p>
        </p:txBody>
      </p:sp>
      <p:sp>
        <p:nvSpPr>
          <p:cNvPr id="20" name="文本框 31"/>
          <p:cNvSpPr txBox="1"/>
          <p:nvPr/>
        </p:nvSpPr>
        <p:spPr>
          <a:xfrm>
            <a:off x="4139952" y="1478155"/>
            <a:ext cx="646331" cy="369332"/>
          </a:xfrm>
          <a:prstGeom prst="rect">
            <a:avLst/>
          </a:prstGeom>
          <a:noFill/>
        </p:spPr>
        <p:txBody>
          <a:bodyPr wrap="none" rtlCol="0">
            <a:spAutoFit/>
          </a:bodyPr>
          <a:lstStyle/>
          <a:p>
            <a:r>
              <a:rPr kumimoji="1" lang="zh-CN" altLang="en-US" dirty="0" smtClean="0">
                <a:latin typeface="微软雅黑"/>
                <a:ea typeface="微软雅黑"/>
                <a:cs typeface="微软雅黑"/>
              </a:rPr>
              <a:t>搜索</a:t>
            </a:r>
            <a:endParaRPr kumimoji="1" lang="zh-CN" altLang="en-US" dirty="0">
              <a:latin typeface="微软雅黑"/>
              <a:ea typeface="微软雅黑"/>
              <a:cs typeface="微软雅黑"/>
            </a:endParaRPr>
          </a:p>
        </p:txBody>
      </p:sp>
      <p:sp>
        <p:nvSpPr>
          <p:cNvPr id="21" name="文本框 31"/>
          <p:cNvSpPr txBox="1"/>
          <p:nvPr/>
        </p:nvSpPr>
        <p:spPr>
          <a:xfrm>
            <a:off x="5652120" y="1478155"/>
            <a:ext cx="646331" cy="369332"/>
          </a:xfrm>
          <a:prstGeom prst="rect">
            <a:avLst/>
          </a:prstGeom>
          <a:noFill/>
        </p:spPr>
        <p:txBody>
          <a:bodyPr wrap="none" rtlCol="0">
            <a:spAutoFit/>
          </a:bodyPr>
          <a:lstStyle/>
          <a:p>
            <a:r>
              <a:rPr kumimoji="1" lang="zh-CN" altLang="en-US" dirty="0" smtClean="0">
                <a:latin typeface="微软雅黑"/>
                <a:ea typeface="微软雅黑"/>
                <a:cs typeface="微软雅黑"/>
              </a:rPr>
              <a:t>技术</a:t>
            </a:r>
            <a:endParaRPr kumimoji="1" lang="zh-CN" altLang="en-US" dirty="0">
              <a:latin typeface="微软雅黑"/>
              <a:ea typeface="微软雅黑"/>
              <a:cs typeface="微软雅黑"/>
            </a:endParaRPr>
          </a:p>
        </p:txBody>
      </p:sp>
      <p:sp>
        <p:nvSpPr>
          <p:cNvPr id="22" name="文本框 31"/>
          <p:cNvSpPr txBox="1"/>
          <p:nvPr/>
        </p:nvSpPr>
        <p:spPr>
          <a:xfrm>
            <a:off x="7166029" y="1478155"/>
            <a:ext cx="646331" cy="369332"/>
          </a:xfrm>
          <a:prstGeom prst="rect">
            <a:avLst/>
          </a:prstGeom>
          <a:noFill/>
        </p:spPr>
        <p:txBody>
          <a:bodyPr wrap="none" rtlCol="0">
            <a:spAutoFit/>
          </a:bodyPr>
          <a:lstStyle/>
          <a:p>
            <a:r>
              <a:rPr kumimoji="1" lang="zh-CN" altLang="en-US" dirty="0" smtClean="0">
                <a:latin typeface="微软雅黑"/>
                <a:ea typeface="微软雅黑"/>
                <a:cs typeface="微软雅黑"/>
              </a:rPr>
              <a:t>活动</a:t>
            </a:r>
            <a:endParaRPr kumimoji="1" lang="zh-CN" altLang="en-US" dirty="0">
              <a:latin typeface="微软雅黑"/>
              <a:ea typeface="微软雅黑"/>
              <a:cs typeface="微软雅黑"/>
            </a:endParaRPr>
          </a:p>
        </p:txBody>
      </p:sp>
      <p:sp>
        <p:nvSpPr>
          <p:cNvPr id="35" name="文本框 4"/>
          <p:cNvSpPr txBox="1"/>
          <p:nvPr/>
        </p:nvSpPr>
        <p:spPr>
          <a:xfrm>
            <a:off x="899592" y="1851670"/>
            <a:ext cx="1214446" cy="1246495"/>
          </a:xfrm>
          <a:prstGeom prst="rect">
            <a:avLst/>
          </a:prstGeom>
          <a:noFill/>
        </p:spPr>
        <p:txBody>
          <a:bodyPr wrap="square" rtlCol="0">
            <a:spAutoFit/>
          </a:bodyPr>
          <a:lstStyle/>
          <a:p>
            <a:pPr marL="171450" indent="-171450">
              <a:lnSpc>
                <a:spcPct val="150000"/>
              </a:lnSpc>
              <a:buClr>
                <a:srgbClr val="C00000"/>
              </a:buClr>
              <a:buFont typeface="Wingdings" charset="2"/>
              <a:buChar char="n"/>
            </a:pPr>
            <a:r>
              <a:rPr kumimoji="1" lang="zh-CN" altLang="en-US" sz="1000" dirty="0" smtClean="0">
                <a:latin typeface="微软雅黑"/>
                <a:ea typeface="微软雅黑"/>
                <a:cs typeface="微软雅黑"/>
              </a:rPr>
              <a:t>同花顺软件</a:t>
            </a:r>
            <a:endParaRPr kumimoji="1" lang="en-US" altLang="zh-CN" sz="1000" dirty="0" smtClean="0">
              <a:latin typeface="微软雅黑"/>
              <a:ea typeface="微软雅黑"/>
              <a:cs typeface="微软雅黑"/>
            </a:endParaRPr>
          </a:p>
          <a:p>
            <a:pPr marL="171450" indent="-171450">
              <a:lnSpc>
                <a:spcPct val="150000"/>
              </a:lnSpc>
              <a:buClr>
                <a:srgbClr val="C00000"/>
              </a:buClr>
              <a:buFont typeface="Wingdings" charset="2"/>
              <a:buChar char="n"/>
            </a:pPr>
            <a:r>
              <a:rPr kumimoji="1" lang="zh-CN" altLang="en-US" sz="1000" dirty="0" smtClean="0">
                <a:latin typeface="微软雅黑"/>
                <a:ea typeface="微软雅黑"/>
                <a:cs typeface="微软雅黑"/>
              </a:rPr>
              <a:t>手机炒股</a:t>
            </a:r>
            <a:endParaRPr kumimoji="1" lang="en-US" altLang="zh-CN" sz="1000" dirty="0" smtClean="0">
              <a:latin typeface="微软雅黑"/>
              <a:ea typeface="微软雅黑"/>
              <a:cs typeface="微软雅黑"/>
            </a:endParaRPr>
          </a:p>
          <a:p>
            <a:pPr marL="171450" indent="-171450">
              <a:lnSpc>
                <a:spcPct val="150000"/>
              </a:lnSpc>
              <a:buClr>
                <a:srgbClr val="C00000"/>
              </a:buClr>
              <a:buFont typeface="Wingdings" charset="2"/>
              <a:buChar char="n"/>
            </a:pPr>
            <a:r>
              <a:rPr kumimoji="1" lang="en-US" altLang="zh-CN" sz="1000" dirty="0" err="1" smtClean="0">
                <a:latin typeface="微软雅黑"/>
                <a:ea typeface="微软雅黑"/>
                <a:cs typeface="微软雅黑"/>
              </a:rPr>
              <a:t>iFinD</a:t>
            </a:r>
            <a:r>
              <a:rPr kumimoji="1" lang="zh-CN" altLang="en-US" sz="1000" dirty="0" smtClean="0">
                <a:latin typeface="微软雅黑"/>
                <a:ea typeface="微软雅黑"/>
                <a:cs typeface="微软雅黑"/>
              </a:rPr>
              <a:t> </a:t>
            </a:r>
            <a:endParaRPr kumimoji="1" lang="en-US" altLang="zh-CN" sz="1000" dirty="0" smtClean="0">
              <a:latin typeface="微软雅黑"/>
              <a:ea typeface="微软雅黑"/>
              <a:cs typeface="微软雅黑"/>
            </a:endParaRPr>
          </a:p>
          <a:p>
            <a:pPr marL="171450" indent="-171450">
              <a:lnSpc>
                <a:spcPct val="150000"/>
              </a:lnSpc>
              <a:buClr>
                <a:srgbClr val="C00000"/>
              </a:buClr>
              <a:buFont typeface="Wingdings" charset="2"/>
              <a:buChar char="n"/>
            </a:pPr>
            <a:r>
              <a:rPr kumimoji="1" lang="zh-CN" altLang="en-US" sz="1000" dirty="0" smtClean="0">
                <a:latin typeface="微软雅黑"/>
                <a:ea typeface="微软雅黑"/>
                <a:cs typeface="微软雅黑"/>
              </a:rPr>
              <a:t>爱基金</a:t>
            </a:r>
            <a:endParaRPr kumimoji="1" lang="en-US" altLang="zh-CN" sz="1000" dirty="0" smtClean="0">
              <a:latin typeface="微软雅黑"/>
              <a:ea typeface="微软雅黑"/>
              <a:cs typeface="微软雅黑"/>
            </a:endParaRPr>
          </a:p>
          <a:p>
            <a:pPr marL="171450" indent="-171450">
              <a:lnSpc>
                <a:spcPct val="150000"/>
              </a:lnSpc>
              <a:buClr>
                <a:srgbClr val="C00000"/>
              </a:buClr>
              <a:buFont typeface="Wingdings" charset="2"/>
              <a:buChar char="n"/>
            </a:pPr>
            <a:r>
              <a:rPr kumimoji="1" lang="zh-CN" altLang="en-US" sz="1000" dirty="0" smtClean="0">
                <a:latin typeface="微软雅黑"/>
                <a:ea typeface="微软雅黑"/>
                <a:cs typeface="微软雅黑"/>
              </a:rPr>
              <a:t>选股助手</a:t>
            </a:r>
            <a:endParaRPr kumimoji="1" lang="zh-CN" altLang="en-US" sz="1000" dirty="0">
              <a:latin typeface="微软雅黑"/>
              <a:ea typeface="微软雅黑"/>
              <a:cs typeface="微软雅黑"/>
            </a:endParaRPr>
          </a:p>
        </p:txBody>
      </p:sp>
      <p:sp>
        <p:nvSpPr>
          <p:cNvPr id="36" name="文本框 4"/>
          <p:cNvSpPr txBox="1"/>
          <p:nvPr/>
        </p:nvSpPr>
        <p:spPr>
          <a:xfrm>
            <a:off x="2493458" y="1851670"/>
            <a:ext cx="1214446" cy="1477328"/>
          </a:xfrm>
          <a:prstGeom prst="rect">
            <a:avLst/>
          </a:prstGeom>
          <a:noFill/>
        </p:spPr>
        <p:txBody>
          <a:bodyPr wrap="square" rtlCol="0">
            <a:spAutoFit/>
          </a:bodyPr>
          <a:lstStyle/>
          <a:p>
            <a:pPr marL="171450" indent="-171450">
              <a:lnSpc>
                <a:spcPct val="150000"/>
              </a:lnSpc>
              <a:buClr>
                <a:srgbClr val="C00000"/>
              </a:buClr>
              <a:buFont typeface="Wingdings" charset="2"/>
              <a:buChar char="n"/>
            </a:pPr>
            <a:r>
              <a:rPr kumimoji="1" lang="zh-CN" altLang="en-US" sz="1000" dirty="0" smtClean="0">
                <a:latin typeface="微软雅黑"/>
                <a:ea typeface="微软雅黑"/>
                <a:cs typeface="微软雅黑"/>
              </a:rPr>
              <a:t>垂直门户</a:t>
            </a:r>
            <a:endParaRPr kumimoji="1" lang="en-US" altLang="zh-CN" sz="1000" dirty="0" smtClean="0">
              <a:latin typeface="微软雅黑"/>
              <a:ea typeface="微软雅黑"/>
              <a:cs typeface="微软雅黑"/>
            </a:endParaRPr>
          </a:p>
          <a:p>
            <a:pPr marL="171450" indent="-171450">
              <a:lnSpc>
                <a:spcPct val="150000"/>
              </a:lnSpc>
              <a:buClr>
                <a:srgbClr val="C00000"/>
              </a:buClr>
              <a:buFont typeface="Wingdings" charset="2"/>
              <a:buChar char="n"/>
            </a:pPr>
            <a:r>
              <a:rPr kumimoji="1" lang="zh-CN" altLang="en-US" sz="1000" dirty="0" smtClean="0">
                <a:latin typeface="微软雅黑"/>
                <a:ea typeface="微软雅黑"/>
                <a:cs typeface="微软雅黑"/>
              </a:rPr>
              <a:t>金融资讯</a:t>
            </a:r>
            <a:endParaRPr kumimoji="1" lang="en-US" altLang="zh-CN" sz="1000" dirty="0" smtClean="0">
              <a:latin typeface="微软雅黑"/>
              <a:ea typeface="微软雅黑"/>
              <a:cs typeface="微软雅黑"/>
            </a:endParaRPr>
          </a:p>
          <a:p>
            <a:pPr marL="171450" indent="-171450">
              <a:lnSpc>
                <a:spcPct val="150000"/>
              </a:lnSpc>
              <a:buClr>
                <a:srgbClr val="C00000"/>
              </a:buClr>
              <a:buFont typeface="Wingdings" charset="2"/>
              <a:buChar char="n"/>
            </a:pPr>
            <a:r>
              <a:rPr kumimoji="1" lang="zh-CN" altLang="en-US" sz="1000" dirty="0" smtClean="0">
                <a:latin typeface="微软雅黑"/>
                <a:ea typeface="微软雅黑"/>
                <a:cs typeface="微软雅黑"/>
              </a:rPr>
              <a:t>炒股公开课</a:t>
            </a:r>
            <a:endParaRPr kumimoji="1" lang="en-US" altLang="zh-CN" sz="1000" dirty="0" smtClean="0">
              <a:latin typeface="微软雅黑"/>
              <a:ea typeface="微软雅黑"/>
              <a:cs typeface="微软雅黑"/>
            </a:endParaRPr>
          </a:p>
          <a:p>
            <a:pPr marL="171450" indent="-171450">
              <a:lnSpc>
                <a:spcPct val="150000"/>
              </a:lnSpc>
              <a:buClr>
                <a:srgbClr val="C00000"/>
              </a:buClr>
              <a:buFont typeface="Wingdings" charset="2"/>
              <a:buChar char="n"/>
            </a:pPr>
            <a:r>
              <a:rPr kumimoji="1" lang="zh-CN" altLang="en-US" sz="1000" dirty="0" smtClean="0">
                <a:latin typeface="微软雅黑"/>
                <a:ea typeface="微软雅黑"/>
                <a:cs typeface="微软雅黑"/>
              </a:rPr>
              <a:t>问股</a:t>
            </a:r>
            <a:endParaRPr kumimoji="1" lang="en-US" altLang="zh-CN" sz="1000" dirty="0" smtClean="0">
              <a:latin typeface="微软雅黑"/>
              <a:ea typeface="微软雅黑"/>
              <a:cs typeface="微软雅黑"/>
            </a:endParaRPr>
          </a:p>
          <a:p>
            <a:pPr marL="171450" indent="-171450">
              <a:lnSpc>
                <a:spcPct val="150000"/>
              </a:lnSpc>
              <a:buClr>
                <a:srgbClr val="C00000"/>
              </a:buClr>
              <a:buFont typeface="Wingdings" charset="2"/>
              <a:buChar char="n"/>
            </a:pPr>
            <a:r>
              <a:rPr kumimoji="1" lang="zh-CN" altLang="en-US" sz="1000" dirty="0" smtClean="0">
                <a:latin typeface="微软雅黑"/>
                <a:ea typeface="微软雅黑"/>
                <a:cs typeface="微软雅黑"/>
              </a:rPr>
              <a:t>投资数据信息</a:t>
            </a:r>
            <a:endParaRPr kumimoji="1" lang="en-US" altLang="zh-CN" sz="1000" dirty="0" smtClean="0">
              <a:latin typeface="微软雅黑"/>
              <a:ea typeface="微软雅黑"/>
              <a:cs typeface="微软雅黑"/>
            </a:endParaRPr>
          </a:p>
          <a:p>
            <a:pPr marL="171450" indent="-171450">
              <a:lnSpc>
                <a:spcPct val="150000"/>
              </a:lnSpc>
              <a:buClr>
                <a:srgbClr val="C00000"/>
              </a:buClr>
              <a:buFont typeface="Wingdings" charset="2"/>
              <a:buChar char="n"/>
            </a:pPr>
            <a:endParaRPr kumimoji="1" lang="zh-CN" altLang="en-US" sz="1000" dirty="0">
              <a:latin typeface="微软雅黑"/>
              <a:ea typeface="微软雅黑"/>
              <a:cs typeface="微软雅黑"/>
            </a:endParaRPr>
          </a:p>
        </p:txBody>
      </p:sp>
      <p:sp>
        <p:nvSpPr>
          <p:cNvPr id="37" name="文本框 4"/>
          <p:cNvSpPr txBox="1"/>
          <p:nvPr/>
        </p:nvSpPr>
        <p:spPr>
          <a:xfrm>
            <a:off x="4139952" y="1851670"/>
            <a:ext cx="1214446" cy="295978"/>
          </a:xfrm>
          <a:prstGeom prst="rect">
            <a:avLst/>
          </a:prstGeom>
          <a:noFill/>
        </p:spPr>
        <p:txBody>
          <a:bodyPr wrap="square" rtlCol="0">
            <a:spAutoFit/>
          </a:bodyPr>
          <a:lstStyle/>
          <a:p>
            <a:pPr marL="171450" indent="-171450">
              <a:lnSpc>
                <a:spcPct val="150000"/>
              </a:lnSpc>
              <a:buClr>
                <a:srgbClr val="C00000"/>
              </a:buClr>
              <a:buFont typeface="Wingdings" charset="2"/>
              <a:buChar char="n"/>
            </a:pPr>
            <a:r>
              <a:rPr kumimoji="1" lang="zh-CN" altLang="en-US" sz="1000" dirty="0" smtClean="0">
                <a:latin typeface="微软雅黑"/>
                <a:ea typeface="微软雅黑"/>
                <a:cs typeface="微软雅黑"/>
              </a:rPr>
              <a:t>问财</a:t>
            </a:r>
            <a:endParaRPr kumimoji="1" lang="zh-CN" altLang="en-US" sz="1000" dirty="0">
              <a:latin typeface="微软雅黑"/>
              <a:ea typeface="微软雅黑"/>
              <a:cs typeface="微软雅黑"/>
            </a:endParaRPr>
          </a:p>
        </p:txBody>
      </p:sp>
      <p:sp>
        <p:nvSpPr>
          <p:cNvPr id="38" name="文本框 4"/>
          <p:cNvSpPr txBox="1"/>
          <p:nvPr/>
        </p:nvSpPr>
        <p:spPr>
          <a:xfrm>
            <a:off x="5625712" y="1857370"/>
            <a:ext cx="1214446" cy="1246495"/>
          </a:xfrm>
          <a:prstGeom prst="rect">
            <a:avLst/>
          </a:prstGeom>
          <a:noFill/>
        </p:spPr>
        <p:txBody>
          <a:bodyPr wrap="square" rtlCol="0">
            <a:spAutoFit/>
          </a:bodyPr>
          <a:lstStyle/>
          <a:p>
            <a:pPr marL="171450" indent="-171450">
              <a:lnSpc>
                <a:spcPct val="150000"/>
              </a:lnSpc>
              <a:buClr>
                <a:srgbClr val="C00000"/>
              </a:buClr>
              <a:buFont typeface="Wingdings" charset="2"/>
              <a:buChar char="n"/>
            </a:pPr>
            <a:r>
              <a:rPr kumimoji="1" lang="zh-CN" altLang="en-US" sz="1000" dirty="0" smtClean="0">
                <a:latin typeface="微软雅黑"/>
                <a:ea typeface="微软雅黑"/>
                <a:cs typeface="微软雅黑"/>
              </a:rPr>
              <a:t>信息推送</a:t>
            </a:r>
            <a:endParaRPr kumimoji="1" lang="en-US" altLang="zh-CN" sz="1000" dirty="0" smtClean="0">
              <a:latin typeface="微软雅黑"/>
              <a:ea typeface="微软雅黑"/>
              <a:cs typeface="微软雅黑"/>
            </a:endParaRPr>
          </a:p>
          <a:p>
            <a:pPr marL="171450" indent="-171450">
              <a:lnSpc>
                <a:spcPct val="150000"/>
              </a:lnSpc>
              <a:buClr>
                <a:srgbClr val="C00000"/>
              </a:buClr>
              <a:buFont typeface="Wingdings" charset="2"/>
              <a:buChar char="n"/>
            </a:pPr>
            <a:r>
              <a:rPr kumimoji="1" lang="zh-CN" altLang="en-US" sz="1000" dirty="0" smtClean="0">
                <a:latin typeface="微软雅黑"/>
                <a:ea typeface="微软雅黑"/>
                <a:cs typeface="微软雅黑"/>
              </a:rPr>
              <a:t>智能选股</a:t>
            </a:r>
            <a:endParaRPr kumimoji="1" lang="en-US" altLang="zh-CN" sz="1000" dirty="0" smtClean="0">
              <a:latin typeface="微软雅黑"/>
              <a:ea typeface="微软雅黑"/>
              <a:cs typeface="微软雅黑"/>
            </a:endParaRPr>
          </a:p>
          <a:p>
            <a:pPr marL="171450" indent="-171450">
              <a:lnSpc>
                <a:spcPct val="150000"/>
              </a:lnSpc>
              <a:buClr>
                <a:srgbClr val="C00000"/>
              </a:buClr>
              <a:buFont typeface="Wingdings" charset="2"/>
              <a:buChar char="n"/>
            </a:pPr>
            <a:r>
              <a:rPr kumimoji="1" lang="zh-CN" altLang="en-US" sz="1000" dirty="0" smtClean="0">
                <a:latin typeface="微软雅黑"/>
                <a:ea typeface="微软雅黑"/>
                <a:cs typeface="微软雅黑"/>
              </a:rPr>
              <a:t>牛叉诊股</a:t>
            </a:r>
            <a:endParaRPr kumimoji="1" lang="en-US" altLang="zh-CN" sz="1000" dirty="0" smtClean="0">
              <a:latin typeface="微软雅黑"/>
              <a:ea typeface="微软雅黑"/>
              <a:cs typeface="微软雅黑"/>
            </a:endParaRPr>
          </a:p>
          <a:p>
            <a:pPr marL="171450" indent="-171450">
              <a:lnSpc>
                <a:spcPct val="150000"/>
              </a:lnSpc>
              <a:buClr>
                <a:srgbClr val="C00000"/>
              </a:buClr>
              <a:buFont typeface="Wingdings" charset="2"/>
              <a:buChar char="n"/>
            </a:pPr>
            <a:r>
              <a:rPr kumimoji="1" lang="zh-CN" altLang="en-US" sz="1000" dirty="0" smtClean="0">
                <a:latin typeface="微软雅黑"/>
                <a:ea typeface="微软雅黑"/>
                <a:cs typeface="微软雅黑"/>
              </a:rPr>
              <a:t>分析型</a:t>
            </a:r>
            <a:r>
              <a:rPr kumimoji="1" lang="en-US" altLang="zh-CN" sz="1000" dirty="0" smtClean="0">
                <a:latin typeface="微软雅黑"/>
                <a:ea typeface="微软雅黑"/>
                <a:cs typeface="微软雅黑"/>
              </a:rPr>
              <a:t>F10</a:t>
            </a:r>
          </a:p>
          <a:p>
            <a:pPr marL="171450" indent="-171450">
              <a:lnSpc>
                <a:spcPct val="150000"/>
              </a:lnSpc>
              <a:buClr>
                <a:srgbClr val="C00000"/>
              </a:buClr>
              <a:buFont typeface="Wingdings" charset="2"/>
              <a:buChar char="n"/>
            </a:pPr>
            <a:r>
              <a:rPr kumimoji="1" lang="zh-CN" altLang="en-US" sz="1000" dirty="0" smtClean="0">
                <a:latin typeface="微软雅黑"/>
                <a:ea typeface="微软雅黑"/>
                <a:cs typeface="微软雅黑"/>
              </a:rPr>
              <a:t>支持交易</a:t>
            </a:r>
            <a:endParaRPr kumimoji="1" lang="zh-CN" altLang="en-US" sz="1000" dirty="0">
              <a:latin typeface="微软雅黑"/>
              <a:ea typeface="微软雅黑"/>
              <a:cs typeface="微软雅黑"/>
            </a:endParaRPr>
          </a:p>
        </p:txBody>
      </p:sp>
      <p:sp>
        <p:nvSpPr>
          <p:cNvPr id="39" name="文本框 4"/>
          <p:cNvSpPr txBox="1"/>
          <p:nvPr/>
        </p:nvSpPr>
        <p:spPr>
          <a:xfrm>
            <a:off x="7143768" y="1857370"/>
            <a:ext cx="1214446" cy="784830"/>
          </a:xfrm>
          <a:prstGeom prst="rect">
            <a:avLst/>
          </a:prstGeom>
          <a:noFill/>
        </p:spPr>
        <p:txBody>
          <a:bodyPr wrap="square" rtlCol="0">
            <a:spAutoFit/>
          </a:bodyPr>
          <a:lstStyle/>
          <a:p>
            <a:pPr marL="171450" indent="-171450">
              <a:lnSpc>
                <a:spcPct val="150000"/>
              </a:lnSpc>
              <a:buClr>
                <a:srgbClr val="C00000"/>
              </a:buClr>
              <a:buFont typeface="Wingdings" charset="2"/>
              <a:buChar char="n"/>
            </a:pPr>
            <a:r>
              <a:rPr kumimoji="1" lang="zh-CN" altLang="en-US" sz="1000" dirty="0" smtClean="0">
                <a:latin typeface="微软雅黑"/>
                <a:ea typeface="微软雅黑"/>
                <a:cs typeface="微软雅黑"/>
              </a:rPr>
              <a:t>博客</a:t>
            </a:r>
            <a:endParaRPr kumimoji="1" lang="en-US" altLang="zh-CN" sz="1000" dirty="0" smtClean="0">
              <a:latin typeface="微软雅黑"/>
              <a:ea typeface="微软雅黑"/>
              <a:cs typeface="微软雅黑"/>
            </a:endParaRPr>
          </a:p>
          <a:p>
            <a:pPr marL="171450" indent="-171450">
              <a:lnSpc>
                <a:spcPct val="150000"/>
              </a:lnSpc>
              <a:buClr>
                <a:srgbClr val="C00000"/>
              </a:buClr>
              <a:buFont typeface="Wingdings" charset="2"/>
              <a:buChar char="n"/>
            </a:pPr>
            <a:r>
              <a:rPr kumimoji="1" lang="zh-CN" altLang="en-US" sz="1000" dirty="0" smtClean="0">
                <a:latin typeface="微软雅黑"/>
                <a:ea typeface="微软雅黑"/>
                <a:cs typeface="微软雅黑"/>
              </a:rPr>
              <a:t>论坛</a:t>
            </a:r>
            <a:endParaRPr kumimoji="1" lang="en-US" altLang="zh-CN" sz="1000" dirty="0" smtClean="0">
              <a:latin typeface="微软雅黑"/>
              <a:ea typeface="微软雅黑"/>
              <a:cs typeface="微软雅黑"/>
            </a:endParaRPr>
          </a:p>
          <a:p>
            <a:pPr marL="171450" indent="-171450">
              <a:lnSpc>
                <a:spcPct val="150000"/>
              </a:lnSpc>
              <a:buClr>
                <a:srgbClr val="C00000"/>
              </a:buClr>
              <a:buFont typeface="Wingdings" charset="2"/>
              <a:buChar char="n"/>
            </a:pPr>
            <a:r>
              <a:rPr kumimoji="1" lang="zh-CN" altLang="en-US" sz="1000" dirty="0" smtClean="0">
                <a:latin typeface="微软雅黑"/>
                <a:ea typeface="微软雅黑"/>
                <a:cs typeface="微软雅黑"/>
              </a:rPr>
              <a:t>模拟炒股</a:t>
            </a:r>
            <a:endParaRPr kumimoji="1" lang="zh-CN" altLang="en-US" sz="1000" dirty="0">
              <a:latin typeface="微软雅黑"/>
              <a:ea typeface="微软雅黑"/>
              <a:cs typeface="微软雅黑"/>
            </a:endParaRPr>
          </a:p>
        </p:txBody>
      </p:sp>
      <p:sp>
        <p:nvSpPr>
          <p:cNvPr id="23" name="矩形 22"/>
          <p:cNvSpPr/>
          <p:nvPr/>
        </p:nvSpPr>
        <p:spPr>
          <a:xfrm flipV="1">
            <a:off x="0" y="869844"/>
            <a:ext cx="1907704" cy="45721"/>
          </a:xfrm>
          <a:prstGeom prst="rect">
            <a:avLst/>
          </a:prstGeom>
          <a:solidFill>
            <a:srgbClr val="C0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just"/>
            <a:endParaRPr kumimoji="1" lang="zh-CN" altLang="en-US" dirty="0"/>
          </a:p>
        </p:txBody>
      </p:sp>
      <p:sp>
        <p:nvSpPr>
          <p:cNvPr id="24" name="矩形 23"/>
          <p:cNvSpPr/>
          <p:nvPr/>
        </p:nvSpPr>
        <p:spPr>
          <a:xfrm>
            <a:off x="755650" y="3580130"/>
            <a:ext cx="7776845" cy="929640"/>
          </a:xfrm>
          <a:prstGeom prst="rect">
            <a:avLst/>
          </a:prstGeom>
        </p:spPr>
        <p:txBody>
          <a:bodyPr wrap="square">
            <a:spAutoFit/>
          </a:bodyPr>
          <a:lstStyle/>
          <a:p>
            <a:pPr indent="0">
              <a:lnSpc>
                <a:spcPts val="2200"/>
              </a:lnSpc>
              <a:buClrTx/>
              <a:buFont typeface="Wingdings" charset="0"/>
              <a:buNone/>
            </a:pPr>
            <a:r>
              <a:rPr lang="zh-CN" altLang="en-US" sz="1600" dirty="0">
                <a:solidFill>
                  <a:schemeClr val="bg1"/>
                </a:solidFill>
                <a:latin typeface="微软雅黑" charset="0"/>
                <a:ea typeface="微软雅黑" charset="0"/>
                <a:sym typeface="+mn-ea"/>
              </a:rPr>
              <a:t>公司业务涵盖金融信息服务、基金销售、银行理财、大宗商品经纪、海外(美国)金融信息服务、券商金融信息系统服务、移动金融信息服务业务、云计算、大数据处理以及人工智能研发等，具有行业内最为齐全的产品线及完整的产业战略布局。</a:t>
            </a:r>
            <a:endParaRPr lang="zh-CN" altLang="en-US" sz="1600" dirty="0">
              <a:solidFill>
                <a:schemeClr val="bg1"/>
              </a:solidFill>
              <a:latin typeface="微软雅黑" charset="0"/>
              <a:ea typeface="微软雅黑" charset="0"/>
              <a:cs typeface="微软雅黑"/>
              <a:sym typeface="+mn-ea"/>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t="-1000" b="-1000"/>
          </a:stretch>
        </a:blipFill>
        <a:effectLst/>
      </p:bgPr>
    </p:bg>
    <p:spTree>
      <p:nvGrpSpPr>
        <p:cNvPr id="1" name=""/>
        <p:cNvGrpSpPr/>
        <p:nvPr/>
      </p:nvGrpSpPr>
      <p:grpSpPr>
        <a:xfrm>
          <a:off x="0" y="0"/>
          <a:ext cx="0" cy="0"/>
          <a:chOff x="0" y="0"/>
          <a:chExt cx="0" cy="0"/>
        </a:xfrm>
      </p:grpSpPr>
      <p:sp>
        <p:nvSpPr>
          <p:cNvPr id="79" name="矩形 78"/>
          <p:cNvSpPr/>
          <p:nvPr/>
        </p:nvSpPr>
        <p:spPr>
          <a:xfrm>
            <a:off x="5364088" y="195486"/>
            <a:ext cx="3456384" cy="648072"/>
          </a:xfrm>
          <a:prstGeom prst="rect">
            <a:avLst/>
          </a:prstGeom>
          <a:solidFill>
            <a:srgbClr val="B30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p:nvSpPr>
        <p:spPr>
          <a:xfrm>
            <a:off x="6703397" y="3291830"/>
            <a:ext cx="720080" cy="720080"/>
          </a:xfrm>
          <a:prstGeom prst="ellipse">
            <a:avLst/>
          </a:prstGeom>
          <a:solidFill>
            <a:schemeClr val="bg1">
              <a:lumMod val="65000"/>
            </a:schemeClr>
          </a:solidFill>
          <a:ln w="12700" cmpd="sng">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41" name="椭圆 40"/>
          <p:cNvSpPr/>
          <p:nvPr/>
        </p:nvSpPr>
        <p:spPr>
          <a:xfrm>
            <a:off x="4183117" y="3291830"/>
            <a:ext cx="720080" cy="720080"/>
          </a:xfrm>
          <a:prstGeom prst="ellipse">
            <a:avLst/>
          </a:prstGeom>
          <a:solidFill>
            <a:schemeClr val="bg1">
              <a:lumMod val="65000"/>
            </a:schemeClr>
          </a:solidFill>
          <a:ln w="12700" cmpd="sng">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42" name="椭圆 41"/>
          <p:cNvSpPr/>
          <p:nvPr/>
        </p:nvSpPr>
        <p:spPr>
          <a:xfrm>
            <a:off x="1691680" y="3291830"/>
            <a:ext cx="720080" cy="720080"/>
          </a:xfrm>
          <a:prstGeom prst="ellipse">
            <a:avLst/>
          </a:prstGeom>
          <a:solidFill>
            <a:schemeClr val="bg1">
              <a:lumMod val="65000"/>
            </a:schemeClr>
          </a:solidFill>
          <a:ln w="12700" cmpd="sng">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27" name="椭圆 26"/>
          <p:cNvSpPr/>
          <p:nvPr/>
        </p:nvSpPr>
        <p:spPr>
          <a:xfrm>
            <a:off x="6703397" y="1203598"/>
            <a:ext cx="720080" cy="720080"/>
          </a:xfrm>
          <a:prstGeom prst="ellipse">
            <a:avLst/>
          </a:prstGeom>
          <a:solidFill>
            <a:schemeClr val="bg1">
              <a:lumMod val="65000"/>
            </a:schemeClr>
          </a:solidFill>
          <a:ln w="12700" cmpd="sng">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26" name="椭圆 25"/>
          <p:cNvSpPr/>
          <p:nvPr/>
        </p:nvSpPr>
        <p:spPr>
          <a:xfrm>
            <a:off x="4183117" y="1275606"/>
            <a:ext cx="720080" cy="720080"/>
          </a:xfrm>
          <a:prstGeom prst="ellipse">
            <a:avLst/>
          </a:prstGeom>
          <a:solidFill>
            <a:schemeClr val="bg1">
              <a:lumMod val="65000"/>
            </a:schemeClr>
          </a:solidFill>
          <a:ln w="12700" cmpd="sng">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7" name="椭圆 6"/>
          <p:cNvSpPr/>
          <p:nvPr/>
        </p:nvSpPr>
        <p:spPr>
          <a:xfrm>
            <a:off x="1662837" y="1275606"/>
            <a:ext cx="720080" cy="720080"/>
          </a:xfrm>
          <a:prstGeom prst="ellipse">
            <a:avLst/>
          </a:prstGeom>
          <a:solidFill>
            <a:schemeClr val="bg1">
              <a:lumMod val="65000"/>
            </a:schemeClr>
          </a:solidFill>
          <a:ln w="12700" cmpd="sng">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107504" y="195486"/>
            <a:ext cx="2722880" cy="743585"/>
          </a:xfrm>
          <a:prstGeom prst="rect">
            <a:avLst/>
          </a:prstGeom>
          <a:noFill/>
        </p:spPr>
        <p:txBody>
          <a:bodyPr wrap="none" rtlCol="0">
            <a:spAutoFit/>
          </a:bodyPr>
          <a:lstStyle/>
          <a:p>
            <a:r>
              <a:rPr kumimoji="1" lang="zh-CN" altLang="en-US" sz="4000" dirty="0" smtClean="0">
                <a:latin typeface="微软雅黑"/>
                <a:ea typeface="微软雅黑"/>
                <a:cs typeface="微软雅黑"/>
              </a:rPr>
              <a:t>同花顺用户</a:t>
            </a:r>
            <a:endParaRPr kumimoji="1" lang="zh-CN" altLang="en-US" sz="4000" dirty="0">
              <a:latin typeface="微软雅黑"/>
              <a:ea typeface="微软雅黑"/>
              <a:cs typeface="微软雅黑"/>
            </a:endParaRPr>
          </a:p>
        </p:txBody>
      </p:sp>
      <p:sp>
        <p:nvSpPr>
          <p:cNvPr id="5" name="文本框 4"/>
          <p:cNvSpPr txBox="1"/>
          <p:nvPr/>
        </p:nvSpPr>
        <p:spPr>
          <a:xfrm>
            <a:off x="5508104" y="195486"/>
            <a:ext cx="3424464" cy="675640"/>
          </a:xfrm>
          <a:prstGeom prst="rect">
            <a:avLst/>
          </a:prstGeom>
          <a:noFill/>
        </p:spPr>
        <p:txBody>
          <a:bodyPr wrap="square" rtlCol="0">
            <a:spAutoFit/>
          </a:bodyPr>
          <a:lstStyle/>
          <a:p>
            <a:pPr>
              <a:lnSpc>
                <a:spcPct val="120000"/>
              </a:lnSpc>
            </a:pPr>
            <a:r>
              <a:rPr kumimoji="1" lang="zh-CN" altLang="en-US" sz="1600" b="1" dirty="0" smtClean="0">
                <a:solidFill>
                  <a:schemeClr val="bg1"/>
                </a:solidFill>
                <a:latin typeface="微软雅黑"/>
                <a:ea typeface="微软雅黑"/>
                <a:cs typeface="微软雅黑"/>
              </a:rPr>
              <a:t>同花顺拥有最具价值的投资者人群和国内金融机构投研专家用户</a:t>
            </a:r>
            <a:endParaRPr kumimoji="1" lang="zh-CN" altLang="en-US" sz="1600" b="1" dirty="0">
              <a:solidFill>
                <a:schemeClr val="bg1"/>
              </a:solidFill>
              <a:latin typeface="微软雅黑"/>
              <a:ea typeface="微软雅黑"/>
              <a:cs typeface="微软雅黑"/>
            </a:endParaRPr>
          </a:p>
        </p:txBody>
      </p:sp>
      <p:sp>
        <p:nvSpPr>
          <p:cNvPr id="28" name="文本框 31"/>
          <p:cNvSpPr txBox="1"/>
          <p:nvPr/>
        </p:nvSpPr>
        <p:spPr>
          <a:xfrm>
            <a:off x="1826598" y="1533441"/>
            <a:ext cx="441146" cy="246221"/>
          </a:xfrm>
          <a:prstGeom prst="rect">
            <a:avLst/>
          </a:prstGeom>
          <a:noFill/>
        </p:spPr>
        <p:txBody>
          <a:bodyPr wrap="none" rtlCol="0">
            <a:spAutoFit/>
          </a:bodyPr>
          <a:lstStyle/>
          <a:p>
            <a:r>
              <a:rPr kumimoji="1" lang="zh-CN" altLang="en-US" sz="1000" dirty="0" smtClean="0">
                <a:solidFill>
                  <a:schemeClr val="bg1"/>
                </a:solidFill>
                <a:latin typeface="微软雅黑"/>
                <a:ea typeface="微软雅黑"/>
                <a:cs typeface="微软雅黑"/>
              </a:rPr>
              <a:t>网站</a:t>
            </a:r>
            <a:endParaRPr kumimoji="1" lang="zh-CN" altLang="en-US" sz="1000" dirty="0">
              <a:solidFill>
                <a:schemeClr val="bg1"/>
              </a:solidFill>
              <a:latin typeface="微软雅黑"/>
              <a:ea typeface="微软雅黑"/>
              <a:cs typeface="微软雅黑"/>
            </a:endParaRPr>
          </a:p>
        </p:txBody>
      </p:sp>
      <p:sp>
        <p:nvSpPr>
          <p:cNvPr id="29" name="文本框 31"/>
          <p:cNvSpPr txBox="1"/>
          <p:nvPr/>
        </p:nvSpPr>
        <p:spPr>
          <a:xfrm>
            <a:off x="4197544" y="1533441"/>
            <a:ext cx="734496" cy="246221"/>
          </a:xfrm>
          <a:prstGeom prst="rect">
            <a:avLst/>
          </a:prstGeom>
          <a:noFill/>
        </p:spPr>
        <p:txBody>
          <a:bodyPr wrap="none" rtlCol="0">
            <a:spAutoFit/>
          </a:bodyPr>
          <a:lstStyle/>
          <a:p>
            <a:r>
              <a:rPr kumimoji="1" lang="en-US" altLang="zh-CN" sz="1000" dirty="0" smtClean="0">
                <a:solidFill>
                  <a:srgbClr val="FFFFFF"/>
                </a:solidFill>
                <a:latin typeface="微软雅黑"/>
                <a:ea typeface="微软雅黑"/>
                <a:cs typeface="微软雅黑"/>
              </a:rPr>
              <a:t>PC</a:t>
            </a:r>
            <a:r>
              <a:rPr kumimoji="1" lang="zh-CN" altLang="en-US" sz="1000" dirty="0" smtClean="0">
                <a:solidFill>
                  <a:srgbClr val="FFFFFF"/>
                </a:solidFill>
                <a:latin typeface="微软雅黑"/>
                <a:ea typeface="微软雅黑"/>
                <a:cs typeface="微软雅黑"/>
              </a:rPr>
              <a:t>客户端</a:t>
            </a:r>
            <a:endParaRPr kumimoji="1" lang="zh-CN" altLang="en-US" sz="1000" dirty="0">
              <a:solidFill>
                <a:srgbClr val="FFFFFF"/>
              </a:solidFill>
              <a:latin typeface="微软雅黑"/>
              <a:ea typeface="微软雅黑"/>
              <a:cs typeface="微软雅黑"/>
            </a:endParaRPr>
          </a:p>
        </p:txBody>
      </p:sp>
      <p:sp>
        <p:nvSpPr>
          <p:cNvPr id="30" name="文本框 31"/>
          <p:cNvSpPr txBox="1"/>
          <p:nvPr/>
        </p:nvSpPr>
        <p:spPr>
          <a:xfrm>
            <a:off x="1691680" y="3518887"/>
            <a:ext cx="697627" cy="246221"/>
          </a:xfrm>
          <a:prstGeom prst="rect">
            <a:avLst/>
          </a:prstGeom>
          <a:noFill/>
        </p:spPr>
        <p:txBody>
          <a:bodyPr wrap="none" rtlCol="0">
            <a:spAutoFit/>
          </a:bodyPr>
          <a:lstStyle/>
          <a:p>
            <a:r>
              <a:rPr kumimoji="1" lang="zh-CN" altLang="en-US" sz="1000" dirty="0" smtClean="0">
                <a:solidFill>
                  <a:srgbClr val="FFFFFF"/>
                </a:solidFill>
                <a:latin typeface="微软雅黑"/>
                <a:ea typeface="微软雅黑"/>
                <a:cs typeface="微软雅黑"/>
              </a:rPr>
              <a:t>移动平台</a:t>
            </a:r>
            <a:endParaRPr kumimoji="1" lang="zh-CN" altLang="en-US" sz="1000" dirty="0">
              <a:solidFill>
                <a:srgbClr val="FFFFFF"/>
              </a:solidFill>
              <a:latin typeface="微软雅黑"/>
              <a:ea typeface="微软雅黑"/>
              <a:cs typeface="微软雅黑"/>
            </a:endParaRPr>
          </a:p>
        </p:txBody>
      </p:sp>
      <p:sp>
        <p:nvSpPr>
          <p:cNvPr id="31" name="文本框 31"/>
          <p:cNvSpPr txBox="1"/>
          <p:nvPr/>
        </p:nvSpPr>
        <p:spPr>
          <a:xfrm>
            <a:off x="4211960" y="3507854"/>
            <a:ext cx="697627" cy="246221"/>
          </a:xfrm>
          <a:prstGeom prst="rect">
            <a:avLst/>
          </a:prstGeom>
          <a:noFill/>
        </p:spPr>
        <p:txBody>
          <a:bodyPr wrap="none" rtlCol="0">
            <a:spAutoFit/>
          </a:bodyPr>
          <a:lstStyle/>
          <a:p>
            <a:r>
              <a:rPr kumimoji="1" lang="zh-CN" altLang="en-US" sz="1000" dirty="0" smtClean="0">
                <a:solidFill>
                  <a:srgbClr val="FFFFFF"/>
                </a:solidFill>
                <a:latin typeface="微软雅黑"/>
                <a:ea typeface="微软雅黑"/>
                <a:cs typeface="微软雅黑"/>
              </a:rPr>
              <a:t>垂直搜索</a:t>
            </a:r>
            <a:endParaRPr kumimoji="1" lang="zh-CN" altLang="en-US" sz="1000" dirty="0">
              <a:solidFill>
                <a:srgbClr val="FFFFFF"/>
              </a:solidFill>
              <a:latin typeface="微软雅黑"/>
              <a:ea typeface="微软雅黑"/>
              <a:cs typeface="微软雅黑"/>
            </a:endParaRPr>
          </a:p>
        </p:txBody>
      </p:sp>
      <p:sp>
        <p:nvSpPr>
          <p:cNvPr id="33" name="文本框 31"/>
          <p:cNvSpPr txBox="1"/>
          <p:nvPr/>
        </p:nvSpPr>
        <p:spPr>
          <a:xfrm>
            <a:off x="6775405" y="1419622"/>
            <a:ext cx="560370" cy="276999"/>
          </a:xfrm>
          <a:prstGeom prst="rect">
            <a:avLst/>
          </a:prstGeom>
          <a:noFill/>
        </p:spPr>
        <p:txBody>
          <a:bodyPr wrap="none" rtlCol="0">
            <a:spAutoFit/>
          </a:bodyPr>
          <a:lstStyle/>
          <a:p>
            <a:r>
              <a:rPr kumimoji="1" lang="en-US" altLang="zh-CN" sz="1200" dirty="0" err="1" smtClean="0">
                <a:solidFill>
                  <a:srgbClr val="FFFFFF"/>
                </a:solidFill>
                <a:latin typeface="微软雅黑"/>
                <a:ea typeface="微软雅黑"/>
                <a:cs typeface="微软雅黑"/>
              </a:rPr>
              <a:t>iFinD</a:t>
            </a:r>
            <a:endParaRPr kumimoji="1" lang="zh-CN" altLang="en-US" sz="1200" dirty="0">
              <a:solidFill>
                <a:srgbClr val="FFFFFF"/>
              </a:solidFill>
              <a:latin typeface="微软雅黑"/>
              <a:ea typeface="微软雅黑"/>
              <a:cs typeface="微软雅黑"/>
            </a:endParaRPr>
          </a:p>
        </p:txBody>
      </p:sp>
      <p:sp>
        <p:nvSpPr>
          <p:cNvPr id="34" name="文本框 31"/>
          <p:cNvSpPr txBox="1"/>
          <p:nvPr/>
        </p:nvSpPr>
        <p:spPr>
          <a:xfrm>
            <a:off x="6732240" y="3507854"/>
            <a:ext cx="697627" cy="246221"/>
          </a:xfrm>
          <a:prstGeom prst="rect">
            <a:avLst/>
          </a:prstGeom>
          <a:noFill/>
        </p:spPr>
        <p:txBody>
          <a:bodyPr wrap="none" rtlCol="0">
            <a:spAutoFit/>
          </a:bodyPr>
          <a:lstStyle/>
          <a:p>
            <a:r>
              <a:rPr kumimoji="1" lang="zh-CN" altLang="en-US" sz="1000" dirty="0" smtClean="0">
                <a:solidFill>
                  <a:srgbClr val="FFFFFF"/>
                </a:solidFill>
                <a:latin typeface="微软雅黑"/>
                <a:ea typeface="微软雅黑"/>
                <a:cs typeface="微软雅黑"/>
              </a:rPr>
              <a:t>合作机构</a:t>
            </a:r>
            <a:endParaRPr kumimoji="1" lang="zh-CN" altLang="en-US" sz="1000" dirty="0">
              <a:solidFill>
                <a:srgbClr val="FFFFFF"/>
              </a:solidFill>
              <a:latin typeface="微软雅黑"/>
              <a:ea typeface="微软雅黑"/>
              <a:cs typeface="微软雅黑"/>
            </a:endParaRPr>
          </a:p>
        </p:txBody>
      </p:sp>
      <p:sp>
        <p:nvSpPr>
          <p:cNvPr id="25" name="文本框 24"/>
          <p:cNvSpPr txBox="1"/>
          <p:nvPr/>
        </p:nvSpPr>
        <p:spPr>
          <a:xfrm>
            <a:off x="1633994" y="1995686"/>
            <a:ext cx="748923" cy="430887"/>
          </a:xfrm>
          <a:prstGeom prst="rect">
            <a:avLst/>
          </a:prstGeom>
          <a:noFill/>
        </p:spPr>
        <p:txBody>
          <a:bodyPr wrap="none" rtlCol="0">
            <a:spAutoFit/>
          </a:bodyPr>
          <a:lstStyle/>
          <a:p>
            <a:r>
              <a:rPr kumimoji="1" lang="zh-CN" altLang="en-US" sz="1050" dirty="0" smtClean="0">
                <a:latin typeface="微软雅黑"/>
                <a:ea typeface="微软雅黑"/>
                <a:cs typeface="微软雅黑"/>
              </a:rPr>
              <a:t>财经资讯</a:t>
            </a:r>
            <a:endParaRPr kumimoji="1" lang="en-US" altLang="zh-CN" sz="1050" dirty="0" smtClean="0">
              <a:latin typeface="微软雅黑"/>
              <a:ea typeface="微软雅黑"/>
              <a:cs typeface="微软雅黑"/>
            </a:endParaRPr>
          </a:p>
          <a:p>
            <a:r>
              <a:rPr kumimoji="1" lang="zh-CN" altLang="en-US" sz="1050" dirty="0" smtClean="0">
                <a:latin typeface="微软雅黑"/>
                <a:ea typeface="微软雅黑"/>
                <a:cs typeface="微软雅黑"/>
              </a:rPr>
              <a:t>投资课堂</a:t>
            </a:r>
            <a:endParaRPr kumimoji="1" lang="zh-CN" altLang="en-US" sz="1050" dirty="0">
              <a:latin typeface="微软雅黑"/>
              <a:ea typeface="微软雅黑"/>
              <a:cs typeface="微软雅黑"/>
            </a:endParaRPr>
          </a:p>
        </p:txBody>
      </p:sp>
      <p:sp>
        <p:nvSpPr>
          <p:cNvPr id="58" name="文本框 57"/>
          <p:cNvSpPr txBox="1"/>
          <p:nvPr/>
        </p:nvSpPr>
        <p:spPr>
          <a:xfrm>
            <a:off x="1662837" y="4083918"/>
            <a:ext cx="736099" cy="415498"/>
          </a:xfrm>
          <a:prstGeom prst="rect">
            <a:avLst/>
          </a:prstGeom>
          <a:noFill/>
        </p:spPr>
        <p:txBody>
          <a:bodyPr wrap="none" rtlCol="0">
            <a:spAutoFit/>
          </a:bodyPr>
          <a:lstStyle/>
          <a:p>
            <a:r>
              <a:rPr kumimoji="1" lang="zh-CN" altLang="en-US" sz="1050" dirty="0" smtClean="0">
                <a:latin typeface="微软雅黑"/>
                <a:ea typeface="微软雅黑"/>
                <a:cs typeface="微软雅黑"/>
              </a:rPr>
              <a:t>交易信息</a:t>
            </a:r>
          </a:p>
          <a:p>
            <a:r>
              <a:rPr kumimoji="1" lang="zh-CN" altLang="en-US" sz="1050" dirty="0" smtClean="0">
                <a:latin typeface="微软雅黑"/>
                <a:ea typeface="微软雅黑"/>
                <a:cs typeface="微软雅黑"/>
              </a:rPr>
              <a:t>手机炒股</a:t>
            </a:r>
            <a:endParaRPr kumimoji="1" lang="en-US" altLang="zh-CN" sz="1050" dirty="0" smtClean="0">
              <a:latin typeface="微软雅黑"/>
              <a:ea typeface="微软雅黑"/>
              <a:cs typeface="微软雅黑"/>
            </a:endParaRPr>
          </a:p>
        </p:txBody>
      </p:sp>
      <p:sp>
        <p:nvSpPr>
          <p:cNvPr id="60" name="文本框 59"/>
          <p:cNvSpPr txBox="1"/>
          <p:nvPr/>
        </p:nvSpPr>
        <p:spPr>
          <a:xfrm>
            <a:off x="4183117" y="1995686"/>
            <a:ext cx="748923" cy="415498"/>
          </a:xfrm>
          <a:prstGeom prst="rect">
            <a:avLst/>
          </a:prstGeom>
          <a:noFill/>
        </p:spPr>
        <p:txBody>
          <a:bodyPr wrap="none" rtlCol="0">
            <a:spAutoFit/>
          </a:bodyPr>
          <a:lstStyle/>
          <a:p>
            <a:r>
              <a:rPr kumimoji="1" lang="zh-CN" altLang="en-US" sz="1050" dirty="0" smtClean="0">
                <a:latin typeface="微软雅黑"/>
                <a:ea typeface="微软雅黑"/>
                <a:cs typeface="微软雅黑"/>
              </a:rPr>
              <a:t>股票行情</a:t>
            </a:r>
            <a:endParaRPr kumimoji="1" lang="en-US" altLang="zh-CN" sz="1050" dirty="0" smtClean="0">
              <a:latin typeface="微软雅黑"/>
              <a:ea typeface="微软雅黑"/>
              <a:cs typeface="微软雅黑"/>
            </a:endParaRPr>
          </a:p>
          <a:p>
            <a:r>
              <a:rPr kumimoji="1" lang="zh-CN" altLang="en-US" sz="1050" dirty="0" smtClean="0">
                <a:latin typeface="微软雅黑"/>
                <a:ea typeface="微软雅黑"/>
                <a:cs typeface="微软雅黑"/>
              </a:rPr>
              <a:t>账户交易</a:t>
            </a:r>
            <a:endParaRPr kumimoji="1" lang="zh-CN" altLang="en-US" sz="1050" dirty="0">
              <a:latin typeface="微软雅黑"/>
              <a:ea typeface="微软雅黑"/>
              <a:cs typeface="微软雅黑"/>
            </a:endParaRPr>
          </a:p>
        </p:txBody>
      </p:sp>
      <p:sp>
        <p:nvSpPr>
          <p:cNvPr id="61" name="文本框 60"/>
          <p:cNvSpPr txBox="1"/>
          <p:nvPr/>
        </p:nvSpPr>
        <p:spPr>
          <a:xfrm>
            <a:off x="4183117" y="4083918"/>
            <a:ext cx="736099" cy="415498"/>
          </a:xfrm>
          <a:prstGeom prst="rect">
            <a:avLst/>
          </a:prstGeom>
          <a:noFill/>
        </p:spPr>
        <p:txBody>
          <a:bodyPr wrap="none" rtlCol="0">
            <a:spAutoFit/>
          </a:bodyPr>
          <a:lstStyle/>
          <a:p>
            <a:r>
              <a:rPr kumimoji="1" lang="zh-CN" altLang="en-US" sz="1050" dirty="0" smtClean="0">
                <a:latin typeface="微软雅黑"/>
                <a:ea typeface="微软雅黑"/>
                <a:cs typeface="微软雅黑"/>
              </a:rPr>
              <a:t>自助选股</a:t>
            </a:r>
            <a:endParaRPr kumimoji="1" lang="en-US" altLang="zh-CN" sz="1050" dirty="0" smtClean="0">
              <a:latin typeface="微软雅黑"/>
              <a:ea typeface="微软雅黑"/>
              <a:cs typeface="微软雅黑"/>
            </a:endParaRPr>
          </a:p>
          <a:p>
            <a:r>
              <a:rPr kumimoji="1" lang="zh-CN" altLang="en-US" sz="1050" dirty="0" smtClean="0">
                <a:latin typeface="微软雅黑"/>
                <a:ea typeface="微软雅黑"/>
                <a:cs typeface="微软雅黑"/>
              </a:rPr>
              <a:t>投资信息</a:t>
            </a:r>
            <a:endParaRPr kumimoji="1" lang="en-US" altLang="zh-CN" sz="1050" dirty="0" smtClean="0">
              <a:latin typeface="微软雅黑"/>
              <a:ea typeface="微软雅黑"/>
              <a:cs typeface="微软雅黑"/>
            </a:endParaRPr>
          </a:p>
        </p:txBody>
      </p:sp>
      <p:sp>
        <p:nvSpPr>
          <p:cNvPr id="62" name="文本框 61"/>
          <p:cNvSpPr txBox="1"/>
          <p:nvPr/>
        </p:nvSpPr>
        <p:spPr>
          <a:xfrm>
            <a:off x="6703397" y="1923678"/>
            <a:ext cx="736099" cy="415498"/>
          </a:xfrm>
          <a:prstGeom prst="rect">
            <a:avLst/>
          </a:prstGeom>
          <a:noFill/>
        </p:spPr>
        <p:txBody>
          <a:bodyPr wrap="none" rtlCol="0">
            <a:spAutoFit/>
          </a:bodyPr>
          <a:lstStyle/>
          <a:p>
            <a:r>
              <a:rPr kumimoji="1" lang="zh-CN" altLang="en-US" sz="1050" dirty="0" smtClean="0">
                <a:latin typeface="微软雅黑"/>
                <a:ea typeface="微软雅黑"/>
                <a:cs typeface="微软雅黑"/>
              </a:rPr>
              <a:t>金融资讯</a:t>
            </a:r>
          </a:p>
          <a:p>
            <a:r>
              <a:rPr kumimoji="1" lang="zh-CN" altLang="en-US" sz="1050" dirty="0" smtClean="0">
                <a:latin typeface="微软雅黑"/>
                <a:ea typeface="微软雅黑"/>
                <a:cs typeface="微软雅黑"/>
              </a:rPr>
              <a:t>数据服务</a:t>
            </a:r>
            <a:endParaRPr kumimoji="1" lang="en-US" altLang="zh-CN" sz="1050" dirty="0" smtClean="0">
              <a:latin typeface="微软雅黑"/>
              <a:ea typeface="微软雅黑"/>
              <a:cs typeface="微软雅黑"/>
            </a:endParaRPr>
          </a:p>
        </p:txBody>
      </p:sp>
      <p:sp>
        <p:nvSpPr>
          <p:cNvPr id="63" name="文本框 62"/>
          <p:cNvSpPr txBox="1"/>
          <p:nvPr/>
        </p:nvSpPr>
        <p:spPr>
          <a:xfrm>
            <a:off x="6703397" y="4011910"/>
            <a:ext cx="748923" cy="415498"/>
          </a:xfrm>
          <a:prstGeom prst="rect">
            <a:avLst/>
          </a:prstGeom>
          <a:noFill/>
        </p:spPr>
        <p:txBody>
          <a:bodyPr wrap="none" rtlCol="0">
            <a:spAutoFit/>
          </a:bodyPr>
          <a:lstStyle/>
          <a:p>
            <a:r>
              <a:rPr kumimoji="1" lang="zh-CN" altLang="en-US" sz="1050" dirty="0" smtClean="0">
                <a:latin typeface="微软雅黑"/>
                <a:ea typeface="微软雅黑"/>
                <a:cs typeface="微软雅黑"/>
              </a:rPr>
              <a:t>投研团队</a:t>
            </a:r>
            <a:endParaRPr kumimoji="1" lang="en-US" altLang="zh-CN" sz="1050" dirty="0" smtClean="0">
              <a:latin typeface="微软雅黑"/>
              <a:ea typeface="微软雅黑"/>
              <a:cs typeface="微软雅黑"/>
            </a:endParaRPr>
          </a:p>
          <a:p>
            <a:r>
              <a:rPr kumimoji="1" lang="zh-CN" altLang="en-US" sz="1050" dirty="0" smtClean="0">
                <a:latin typeface="微软雅黑"/>
                <a:ea typeface="微软雅黑"/>
                <a:cs typeface="微软雅黑"/>
              </a:rPr>
              <a:t>意见领袖</a:t>
            </a:r>
            <a:endParaRPr kumimoji="1" lang="en-US" altLang="zh-CN" sz="1050" dirty="0" smtClean="0">
              <a:latin typeface="微软雅黑"/>
              <a:ea typeface="微软雅黑"/>
              <a:cs typeface="微软雅黑"/>
            </a:endParaRPr>
          </a:p>
        </p:txBody>
      </p:sp>
      <p:sp>
        <p:nvSpPr>
          <p:cNvPr id="64" name="矩形 63"/>
          <p:cNvSpPr/>
          <p:nvPr/>
        </p:nvSpPr>
        <p:spPr>
          <a:xfrm>
            <a:off x="0" y="915564"/>
            <a:ext cx="2483768" cy="45719"/>
          </a:xfrm>
          <a:prstGeom prst="rect">
            <a:avLst/>
          </a:prstGeom>
          <a:solidFill>
            <a:srgbClr val="C0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just"/>
            <a:endParaRPr kumimoji="1" lang="zh-CN" altLang="en-US" dirty="0"/>
          </a:p>
        </p:txBody>
      </p:sp>
      <p:sp>
        <p:nvSpPr>
          <p:cNvPr id="65" name="椭圆 64"/>
          <p:cNvSpPr/>
          <p:nvPr/>
        </p:nvSpPr>
        <p:spPr>
          <a:xfrm>
            <a:off x="2670949" y="1995686"/>
            <a:ext cx="1224136" cy="1224136"/>
          </a:xfrm>
          <a:prstGeom prst="ellipse">
            <a:avLst/>
          </a:prstGeom>
          <a:solidFill>
            <a:srgbClr val="B30202"/>
          </a:solidFill>
          <a:ln w="12700" cmpd="sng">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68" name="左右箭头 67"/>
          <p:cNvSpPr/>
          <p:nvPr/>
        </p:nvSpPr>
        <p:spPr>
          <a:xfrm rot="2214315">
            <a:off x="2287883" y="2006130"/>
            <a:ext cx="550107" cy="106869"/>
          </a:xfrm>
          <a:prstGeom prst="leftRightArrow">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zh-CN" altLang="en-US" dirty="0"/>
          </a:p>
        </p:txBody>
      </p:sp>
      <p:sp>
        <p:nvSpPr>
          <p:cNvPr id="69" name="左右箭头 68"/>
          <p:cNvSpPr/>
          <p:nvPr/>
        </p:nvSpPr>
        <p:spPr>
          <a:xfrm rot="2214315">
            <a:off x="3728043" y="3158260"/>
            <a:ext cx="550107" cy="106869"/>
          </a:xfrm>
          <a:prstGeom prst="leftRightArrow">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zh-CN" altLang="en-US" dirty="0"/>
          </a:p>
        </p:txBody>
      </p:sp>
      <p:sp>
        <p:nvSpPr>
          <p:cNvPr id="72" name="左右箭头 71"/>
          <p:cNvSpPr/>
          <p:nvPr/>
        </p:nvSpPr>
        <p:spPr>
          <a:xfrm rot="8287969">
            <a:off x="3739578" y="2006918"/>
            <a:ext cx="550107" cy="106869"/>
          </a:xfrm>
          <a:prstGeom prst="leftRightArrow">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zh-CN" altLang="en-US" dirty="0"/>
          </a:p>
        </p:txBody>
      </p:sp>
      <p:sp>
        <p:nvSpPr>
          <p:cNvPr id="73" name="左右箭头 72"/>
          <p:cNvSpPr/>
          <p:nvPr/>
        </p:nvSpPr>
        <p:spPr>
          <a:xfrm rot="8287969">
            <a:off x="2276349" y="3173729"/>
            <a:ext cx="550107" cy="106869"/>
          </a:xfrm>
          <a:prstGeom prst="leftRightArrow">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zh-CN" altLang="en-US" dirty="0"/>
          </a:p>
        </p:txBody>
      </p:sp>
      <p:sp>
        <p:nvSpPr>
          <p:cNvPr id="55" name="文本框 31"/>
          <p:cNvSpPr txBox="1"/>
          <p:nvPr/>
        </p:nvSpPr>
        <p:spPr>
          <a:xfrm>
            <a:off x="2886973" y="2499742"/>
            <a:ext cx="748923" cy="261610"/>
          </a:xfrm>
          <a:prstGeom prst="rect">
            <a:avLst/>
          </a:prstGeom>
          <a:noFill/>
        </p:spPr>
        <p:txBody>
          <a:bodyPr wrap="none" rtlCol="0">
            <a:spAutoFit/>
          </a:bodyPr>
          <a:lstStyle/>
          <a:p>
            <a:r>
              <a:rPr kumimoji="1" lang="zh-CN" altLang="en-US" sz="1100" dirty="0" smtClean="0">
                <a:solidFill>
                  <a:schemeClr val="bg1"/>
                </a:solidFill>
                <a:latin typeface="微软雅黑"/>
                <a:ea typeface="微软雅黑"/>
                <a:cs typeface="微软雅黑"/>
              </a:rPr>
              <a:t>个人用户</a:t>
            </a:r>
            <a:endParaRPr kumimoji="1" lang="zh-CN" altLang="en-US" sz="1100" dirty="0">
              <a:solidFill>
                <a:schemeClr val="bg1"/>
              </a:solidFill>
              <a:latin typeface="微软雅黑"/>
              <a:ea typeface="微软雅黑"/>
              <a:cs typeface="微软雅黑"/>
            </a:endParaRPr>
          </a:p>
        </p:txBody>
      </p:sp>
      <p:sp>
        <p:nvSpPr>
          <p:cNvPr id="74" name="椭圆 73"/>
          <p:cNvSpPr/>
          <p:nvPr/>
        </p:nvSpPr>
        <p:spPr>
          <a:xfrm>
            <a:off x="5191229" y="1995686"/>
            <a:ext cx="1224136" cy="1224136"/>
          </a:xfrm>
          <a:prstGeom prst="ellipse">
            <a:avLst/>
          </a:prstGeom>
          <a:solidFill>
            <a:srgbClr val="B30202"/>
          </a:solidFill>
          <a:ln w="12700" cmpd="sng">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75" name="左右箭头 74"/>
          <p:cNvSpPr/>
          <p:nvPr/>
        </p:nvSpPr>
        <p:spPr>
          <a:xfrm rot="8287969">
            <a:off x="4796629" y="3173729"/>
            <a:ext cx="550107" cy="106869"/>
          </a:xfrm>
          <a:prstGeom prst="leftRightArrow">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zh-CN" altLang="en-US" dirty="0"/>
          </a:p>
        </p:txBody>
      </p:sp>
      <p:sp>
        <p:nvSpPr>
          <p:cNvPr id="76" name="左右箭头 75"/>
          <p:cNvSpPr/>
          <p:nvPr/>
        </p:nvSpPr>
        <p:spPr>
          <a:xfrm rot="2214315">
            <a:off x="4808164" y="2006131"/>
            <a:ext cx="550107" cy="106869"/>
          </a:xfrm>
          <a:prstGeom prst="leftRightArrow">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zh-CN" altLang="en-US" dirty="0"/>
          </a:p>
        </p:txBody>
      </p:sp>
      <p:sp>
        <p:nvSpPr>
          <p:cNvPr id="54" name="文本框 31"/>
          <p:cNvSpPr txBox="1"/>
          <p:nvPr/>
        </p:nvSpPr>
        <p:spPr>
          <a:xfrm>
            <a:off x="5407253" y="2499742"/>
            <a:ext cx="748923" cy="261610"/>
          </a:xfrm>
          <a:prstGeom prst="rect">
            <a:avLst/>
          </a:prstGeom>
          <a:noFill/>
        </p:spPr>
        <p:txBody>
          <a:bodyPr wrap="none" rtlCol="0">
            <a:spAutoFit/>
          </a:bodyPr>
          <a:lstStyle/>
          <a:p>
            <a:r>
              <a:rPr kumimoji="1" lang="zh-CN" altLang="en-US" sz="1100" dirty="0" smtClean="0">
                <a:solidFill>
                  <a:schemeClr val="bg1"/>
                </a:solidFill>
                <a:latin typeface="微软雅黑"/>
                <a:ea typeface="微软雅黑"/>
                <a:cs typeface="微软雅黑"/>
              </a:rPr>
              <a:t>机构用户</a:t>
            </a:r>
            <a:endParaRPr kumimoji="1" lang="zh-CN" altLang="en-US" sz="1100" dirty="0">
              <a:solidFill>
                <a:schemeClr val="bg1"/>
              </a:solidFill>
              <a:latin typeface="微软雅黑"/>
              <a:ea typeface="微软雅黑"/>
              <a:cs typeface="微软雅黑"/>
            </a:endParaRPr>
          </a:p>
        </p:txBody>
      </p:sp>
      <p:sp>
        <p:nvSpPr>
          <p:cNvPr id="77" name="左右箭头 76"/>
          <p:cNvSpPr/>
          <p:nvPr/>
        </p:nvSpPr>
        <p:spPr>
          <a:xfrm rot="8287969">
            <a:off x="6236789" y="1949593"/>
            <a:ext cx="550107" cy="106869"/>
          </a:xfrm>
          <a:prstGeom prst="leftRightArrow">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zh-CN" altLang="en-US" dirty="0"/>
          </a:p>
        </p:txBody>
      </p:sp>
      <p:sp>
        <p:nvSpPr>
          <p:cNvPr id="78" name="左右箭头 77"/>
          <p:cNvSpPr/>
          <p:nvPr/>
        </p:nvSpPr>
        <p:spPr>
          <a:xfrm rot="2214315">
            <a:off x="6248324" y="3174515"/>
            <a:ext cx="550107" cy="106869"/>
          </a:xfrm>
          <a:prstGeom prst="leftRightArrow">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zh-CN" altLang="en-US" dirty="0"/>
          </a:p>
        </p:txBody>
      </p:sp>
      <p:sp>
        <p:nvSpPr>
          <p:cNvPr id="80" name="等腰三角形 79"/>
          <p:cNvSpPr/>
          <p:nvPr/>
        </p:nvSpPr>
        <p:spPr>
          <a:xfrm flipV="1">
            <a:off x="5724128" y="843558"/>
            <a:ext cx="288032" cy="144016"/>
          </a:xfrm>
          <a:prstGeom prst="triangle">
            <a:avLst/>
          </a:prstGeom>
          <a:solidFill>
            <a:srgbClr val="B30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办公室">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2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2_自定义设计方案">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themeOverride>
</file>

<file path=ppt/theme/themeOverride3.xml><?xml version="1.0" encoding="utf-8"?>
<a:themeOverride xmlns:a="http://schemas.openxmlformats.org/drawingml/2006/main">
  <a:clrScheme name="2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2_自定义设计方案">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4.xml><?xml version="1.0" encoding="utf-8"?>
<a:themeOverride xmlns:a="http://schemas.openxmlformats.org/drawingml/2006/main">
  <a:clrScheme name="2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2_自定义设计方案">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otalTime>359</TotalTime>
  <Words>1149</Words>
  <Application>Microsoft Office PowerPoint</Application>
  <PresentationFormat>全屏显示(16:9)</PresentationFormat>
  <Paragraphs>180</Paragraphs>
  <Slides>13</Slides>
  <Notes>12</Notes>
  <HiddenSlides>0</HiddenSlides>
  <MMClips>0</MMClips>
  <ScaleCrop>false</ScaleCrop>
  <HeadingPairs>
    <vt:vector size="4" baseType="variant">
      <vt:variant>
        <vt:lpstr>主题</vt:lpstr>
      </vt:variant>
      <vt:variant>
        <vt:i4>1</vt:i4>
      </vt:variant>
      <vt:variant>
        <vt:lpstr>幻灯片标题</vt:lpstr>
      </vt:variant>
      <vt:variant>
        <vt:i4>13</vt:i4>
      </vt:variant>
    </vt:vector>
  </HeadingPairs>
  <TitlesOfParts>
    <vt:vector size="14"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谢  谢</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makasi</dc:creator>
  <cp:lastModifiedBy>Admin</cp:lastModifiedBy>
  <cp:revision>397</cp:revision>
  <dcterms:created xsi:type="dcterms:W3CDTF">2013-06-02T04:54:00Z</dcterms:created>
  <dcterms:modified xsi:type="dcterms:W3CDTF">2016-10-10T15:59:20Z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2052-10.1.0.5457</vt:lpwstr>
  </property>
</Properties>
</file>